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07" r:id="rId2"/>
    <p:sldId id="314" r:id="rId3"/>
    <p:sldId id="315" r:id="rId4"/>
    <p:sldId id="316" r:id="rId5"/>
    <p:sldId id="318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AE23A7-A148-4952-AEFB-5EE4ED044435}" v="23" dt="2020-03-24T19:12:34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9" autoAdjust="0"/>
    <p:restoredTop sz="94249" autoAdjust="0"/>
  </p:normalViewPr>
  <p:slideViewPr>
    <p:cSldViewPr snapToGrid="0">
      <p:cViewPr varScale="1">
        <p:scale>
          <a:sx n="81" d="100"/>
          <a:sy n="81" d="100"/>
        </p:scale>
        <p:origin x="1541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30/03/2020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86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8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186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8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298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hamilton-trust.org.uk/maths/year-4-maths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2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 dirty="0"/>
              <a:t>Year 4</a:t>
            </a: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Year 4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Year 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4.png"/><Relationship Id="rId5" Type="http://schemas.microsoft.com/office/2007/relationships/media" Target="../media/media3.m4a"/><Relationship Id="rId10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6.m4a"/><Relationship Id="rId7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media7.m4a"/><Relationship Id="rId11" Type="http://schemas.openxmlformats.org/officeDocument/2006/relationships/image" Target="../media/image4.png"/><Relationship Id="rId5" Type="http://schemas.microsoft.com/office/2007/relationships/media" Target="../media/media7.m4a"/><Relationship Id="rId10" Type="http://schemas.openxmlformats.org/officeDocument/2006/relationships/image" Target="../media/image3.png"/><Relationship Id="rId4" Type="http://schemas.openxmlformats.org/officeDocument/2006/relationships/audio" Target="../media/media6.m4a"/><Relationship Id="rId9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9.m4a"/><Relationship Id="rId7" Type="http://schemas.openxmlformats.org/officeDocument/2006/relationships/image" Target="../media/image5.jp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9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factors of numbers up to 40.</a:t>
            </a:r>
          </a:p>
        </p:txBody>
      </p:sp>
      <p:grpSp>
        <p:nvGrpSpPr>
          <p:cNvPr id="221" name="Group 220"/>
          <p:cNvGrpSpPr>
            <a:grpSpLocks noChangeAspect="1"/>
          </p:cNvGrpSpPr>
          <p:nvPr/>
        </p:nvGrpSpPr>
        <p:grpSpPr>
          <a:xfrm>
            <a:off x="1280991" y="1248993"/>
            <a:ext cx="2141999" cy="1385475"/>
            <a:chOff x="720000" y="720000"/>
            <a:chExt cx="3060000" cy="1979250"/>
          </a:xfrm>
        </p:grpSpPr>
        <p:grpSp>
          <p:nvGrpSpPr>
            <p:cNvPr id="222" name="Group 221"/>
            <p:cNvGrpSpPr/>
            <p:nvPr/>
          </p:nvGrpSpPr>
          <p:grpSpPr>
            <a:xfrm>
              <a:off x="720000" y="720000"/>
              <a:ext cx="3060000" cy="360000"/>
              <a:chOff x="720000" y="720000"/>
              <a:chExt cx="3060000" cy="360000"/>
            </a:xfrm>
          </p:grpSpPr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8" name="Oval 2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9" name="Oval 248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20000" y="1260000"/>
              <a:ext cx="3060000" cy="360000"/>
              <a:chOff x="720000" y="720000"/>
              <a:chExt cx="3060000" cy="360000"/>
            </a:xfrm>
          </p:grpSpPr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720000" y="1800000"/>
              <a:ext cx="3060000" cy="360000"/>
              <a:chOff x="720000" y="720000"/>
              <a:chExt cx="3060000" cy="360000"/>
            </a:xfrm>
          </p:grpSpPr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4" name="Oval 233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20000" y="2339250"/>
              <a:ext cx="3060000" cy="360000"/>
              <a:chOff x="720000" y="720000"/>
              <a:chExt cx="3060000" cy="360000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7" name="Oval 226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9" name="Oval 2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5299926" y="543929"/>
            <a:ext cx="3475031" cy="1373343"/>
            <a:chOff x="6492154" y="2413103"/>
            <a:chExt cx="3475031" cy="1373343"/>
          </a:xfrm>
        </p:grpSpPr>
        <p:sp>
          <p:nvSpPr>
            <p:cNvPr id="127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6492154" y="2413103"/>
              <a:ext cx="3110170" cy="1373343"/>
            </a:xfrm>
            <a:prstGeom prst="wedgeEllipseCallout">
              <a:avLst>
                <a:gd name="adj1" fmla="val -67193"/>
                <a:gd name="adj2" fmla="val -4147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How would you describe this </a:t>
              </a:r>
              <a:r>
                <a:rPr lang="en-GB" sz="2000" b="1" dirty="0">
                  <a:solidFill>
                    <a:srgbClr val="C00000"/>
                  </a:solidFill>
                </a:rPr>
                <a:t>array</a:t>
              </a:r>
              <a:r>
                <a:rPr lang="en-GB" sz="2000" b="1" dirty="0">
                  <a:solidFill>
                    <a:srgbClr val="253746"/>
                  </a:solidFill>
                </a:rPr>
                <a:t> of counters?</a:t>
              </a:r>
            </a:p>
          </p:txBody>
        </p:sp>
        <p:pic>
          <p:nvPicPr>
            <p:cNvPr id="128" name="Picture 1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8861" y="3180736"/>
              <a:ext cx="988324" cy="56743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659678" y="3213051"/>
            <a:ext cx="3952040" cy="1765957"/>
            <a:chOff x="4741902" y="3427740"/>
            <a:chExt cx="3952040" cy="1765957"/>
          </a:xfrm>
        </p:grpSpPr>
        <p:sp>
          <p:nvSpPr>
            <p:cNvPr id="145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741902" y="3427740"/>
              <a:ext cx="3930474" cy="1765957"/>
            </a:xfrm>
            <a:prstGeom prst="wedgeEllipseCallout">
              <a:avLst>
                <a:gd name="adj1" fmla="val -50792"/>
                <a:gd name="adj2" fmla="val -6124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What other arrays of </a:t>
              </a:r>
              <a:r>
                <a:rPr lang="en-GB" sz="2000" b="1" dirty="0">
                  <a:solidFill>
                    <a:srgbClr val="FF0000"/>
                  </a:solidFill>
                </a:rPr>
                <a:t>24 counters </a:t>
              </a:r>
              <a:r>
                <a:rPr lang="en-GB" sz="2000" b="1" dirty="0">
                  <a:solidFill>
                    <a:srgbClr val="253746"/>
                  </a:solidFill>
                </a:rPr>
                <a:t>can you make?</a:t>
              </a:r>
            </a:p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Draw them.</a:t>
              </a:r>
            </a:p>
          </p:txBody>
        </p:sp>
        <p:pic>
          <p:nvPicPr>
            <p:cNvPr id="129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0553" y="3865983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392406" y="3878656"/>
            <a:ext cx="4420847" cy="1931831"/>
          </a:xfrm>
          <a:prstGeom prst="wedgeEllipseCallout">
            <a:avLst>
              <a:gd name="adj1" fmla="val -58657"/>
              <a:gd name="adj2" fmla="val 54356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Remember that each  column and each row must have the same number of counters...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39" name="Speech Bubble: Rectangle with Corners Rounded 10">
            <a:extLst>
              <a:ext uri="{FF2B5EF4-FFF2-40B4-BE49-F238E27FC236}">
                <a16:creationId xmlns:a16="http://schemas.microsoft.com/office/drawing/2014/main" id="{515F1190-3223-48CD-A3F8-70664EDB018C}"/>
              </a:ext>
            </a:extLst>
          </p:cNvPr>
          <p:cNvSpPr/>
          <p:nvPr/>
        </p:nvSpPr>
        <p:spPr>
          <a:xfrm>
            <a:off x="5120640" y="2256993"/>
            <a:ext cx="3499716" cy="1532038"/>
          </a:xfrm>
          <a:prstGeom prst="wedgeEllipseCallout">
            <a:avLst>
              <a:gd name="adj1" fmla="val -300"/>
              <a:gd name="adj2" fmla="val 17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Mathematicians like us would say that it is</a:t>
            </a:r>
          </a:p>
          <a:p>
            <a:pPr algn="ctr"/>
            <a:r>
              <a:rPr lang="en-GB" sz="2800" b="1" dirty="0">
                <a:solidFill>
                  <a:srgbClr val="C00000"/>
                </a:solidFill>
              </a:rPr>
              <a:t>6 by 4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07EFD1D3-576B-49C5-95BC-C09B53C60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80885" y="502660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E2467BF0-6812-4D8A-9DEF-3F3D24867B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822806" y="4039343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C6BDEDD6-DCCC-4C38-90AC-434FA787B5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327876" y="11433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33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6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69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7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factors of numbers up to 40.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 rot="5400000">
            <a:off x="4496968" y="551739"/>
            <a:ext cx="252089" cy="8946065"/>
            <a:chOff x="720000" y="720000"/>
            <a:chExt cx="360125" cy="12780093"/>
          </a:xfrm>
        </p:grpSpPr>
        <p:grpSp>
          <p:nvGrpSpPr>
            <p:cNvPr id="6" name="Group 5"/>
            <p:cNvGrpSpPr/>
            <p:nvPr/>
          </p:nvGrpSpPr>
          <p:grpSpPr>
            <a:xfrm>
              <a:off x="720000" y="720000"/>
              <a:ext cx="360125" cy="10080093"/>
              <a:chOff x="720000" y="720000"/>
              <a:chExt cx="360125" cy="10080093"/>
            </a:xfrm>
          </p:grpSpPr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>
                <a:off x="720007" y="7200005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720000" y="3420000"/>
              <a:ext cx="360125" cy="10080093"/>
              <a:chOff x="720000" y="720000"/>
              <a:chExt cx="360125" cy="10080093"/>
            </a:xfrm>
          </p:grpSpPr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>
                <a:off x="720124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20000" y="1260000"/>
              <a:ext cx="360125" cy="10080093"/>
              <a:chOff x="720000" y="720000"/>
              <a:chExt cx="360125" cy="10080093"/>
            </a:xfrm>
          </p:grpSpPr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000" y="1800000"/>
              <a:ext cx="360125" cy="10080093"/>
              <a:chOff x="720000" y="720000"/>
              <a:chExt cx="360125" cy="10080093"/>
            </a:xfrm>
          </p:grpSpPr>
          <p:sp>
            <p:nvSpPr>
              <p:cNvPr id="25" name="Oval 2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720000" y="2340000"/>
              <a:ext cx="360125" cy="10080093"/>
              <a:chOff x="720000" y="720000"/>
              <a:chExt cx="360125" cy="10080093"/>
            </a:xfrm>
          </p:grpSpPr>
          <p:sp>
            <p:nvSpPr>
              <p:cNvPr id="20" name="Oval 19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1" name="Oval 20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" name="Oval 21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720125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20000" y="2880000"/>
              <a:ext cx="360125" cy="10080093"/>
              <a:chOff x="720000" y="720000"/>
              <a:chExt cx="360125" cy="10080093"/>
            </a:xfrm>
          </p:grpSpPr>
          <p:sp>
            <p:nvSpPr>
              <p:cNvPr id="15" name="Oval 1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" name="Oval 15"/>
              <p:cNvSpPr>
                <a:spLocks noChangeAspect="1"/>
              </p:cNvSpPr>
              <p:nvPr/>
            </p:nvSpPr>
            <p:spPr>
              <a:xfrm>
                <a:off x="720125" y="720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" name="Oval 16"/>
              <p:cNvSpPr>
                <a:spLocks noChangeAspect="1"/>
              </p:cNvSpPr>
              <p:nvPr/>
            </p:nvSpPr>
            <p:spPr>
              <a:xfrm>
                <a:off x="720000" y="3960000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720124" y="10440093"/>
                <a:ext cx="360000" cy="3600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50" name="Group 49"/>
          <p:cNvGrpSpPr>
            <a:grpSpLocks noChangeAspect="1"/>
          </p:cNvGrpSpPr>
          <p:nvPr/>
        </p:nvGrpSpPr>
        <p:grpSpPr>
          <a:xfrm rot="5400000">
            <a:off x="5841730" y="-172160"/>
            <a:ext cx="1008000" cy="2898459"/>
            <a:chOff x="720000" y="720000"/>
            <a:chExt cx="1440000" cy="4140655"/>
          </a:xfrm>
        </p:grpSpPr>
        <p:grpSp>
          <p:nvGrpSpPr>
            <p:cNvPr id="51" name="Group 50"/>
            <p:cNvGrpSpPr/>
            <p:nvPr/>
          </p:nvGrpSpPr>
          <p:grpSpPr>
            <a:xfrm>
              <a:off x="720000" y="720000"/>
              <a:ext cx="1440000" cy="3600655"/>
              <a:chOff x="720000" y="720000"/>
              <a:chExt cx="1440000" cy="3600655"/>
            </a:xfrm>
          </p:grpSpPr>
          <p:sp>
            <p:nvSpPr>
              <p:cNvPr id="77" name="Oval 76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8" name="Oval 77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9" name="Oval 78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0" name="Oval 79"/>
              <p:cNvSpPr>
                <a:spLocks noChangeAspect="1"/>
              </p:cNvSpPr>
              <p:nvPr/>
            </p:nvSpPr>
            <p:spPr>
              <a:xfrm>
                <a:off x="720000" y="396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720000" y="3420000"/>
              <a:ext cx="1440000" cy="1440655"/>
              <a:chOff x="720000" y="720000"/>
              <a:chExt cx="1440000" cy="1440655"/>
            </a:xfrm>
          </p:grpSpPr>
          <p:sp>
            <p:nvSpPr>
              <p:cNvPr id="73" name="Oval 72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4" name="Oval 73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5" name="Oval 74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6" name="Oval 75"/>
              <p:cNvSpPr>
                <a:spLocks noChangeAspect="1"/>
              </p:cNvSpPr>
              <p:nvPr/>
            </p:nvSpPr>
            <p:spPr>
              <a:xfrm>
                <a:off x="1800000" y="180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720000" y="1260000"/>
              <a:ext cx="1440000" cy="3060655"/>
              <a:chOff x="720000" y="720000"/>
              <a:chExt cx="1440000" cy="3060655"/>
            </a:xfrm>
          </p:grpSpPr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1" name="Oval 70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1260000" y="342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720000" y="1800000"/>
              <a:ext cx="1440000" cy="2520655"/>
              <a:chOff x="720000" y="720000"/>
              <a:chExt cx="1440000" cy="2520655"/>
            </a:xfrm>
          </p:grpSpPr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>
                <a:off x="1800000" y="288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720000" y="2340000"/>
              <a:ext cx="1440000" cy="2520655"/>
              <a:chOff x="720000" y="720000"/>
              <a:chExt cx="1440000" cy="2520655"/>
            </a:xfrm>
          </p:grpSpPr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>
                <a:off x="720000" y="288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720000" y="2880000"/>
              <a:ext cx="1440000" cy="1980655"/>
              <a:chOff x="720000" y="720000"/>
              <a:chExt cx="1440000" cy="1980655"/>
            </a:xfrm>
          </p:grpSpPr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>
                <a:off x="1260000" y="2340655"/>
                <a:ext cx="360000" cy="3600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392268" y="3184488"/>
            <a:ext cx="4410000" cy="630000"/>
            <a:chOff x="720000" y="720000"/>
            <a:chExt cx="6300000" cy="900000"/>
          </a:xfrm>
        </p:grpSpPr>
        <p:grpSp>
          <p:nvGrpSpPr>
            <p:cNvPr id="134" name="Group 133"/>
            <p:cNvGrpSpPr/>
            <p:nvPr/>
          </p:nvGrpSpPr>
          <p:grpSpPr>
            <a:xfrm>
              <a:off x="720000" y="720000"/>
              <a:ext cx="3060000" cy="360000"/>
              <a:chOff x="720000" y="720000"/>
              <a:chExt cx="3060000" cy="360000"/>
            </a:xfrm>
          </p:grpSpPr>
          <p:sp>
            <p:nvSpPr>
              <p:cNvPr id="168" name="Oval 16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0" name="Oval 169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1" name="Oval 170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2" name="Oval 171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3" name="Oval 17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4" name="Oval 173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720000" y="1260000"/>
              <a:ext cx="3060000" cy="360000"/>
              <a:chOff x="720000" y="720000"/>
              <a:chExt cx="3060000" cy="360000"/>
            </a:xfrm>
          </p:grpSpPr>
          <p:sp>
            <p:nvSpPr>
              <p:cNvPr id="158" name="Oval 15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0" name="Oval 159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1" name="Oval 160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2" name="Oval 161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3" name="Oval 162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4" name="Oval 163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3960000" y="720750"/>
              <a:ext cx="3060000" cy="360000"/>
              <a:chOff x="3960000" y="-359250"/>
              <a:chExt cx="3060000" cy="360000"/>
            </a:xfrm>
          </p:grpSpPr>
          <p:sp>
            <p:nvSpPr>
              <p:cNvPr id="148" name="Oval 147"/>
              <p:cNvSpPr>
                <a:spLocks noChangeAspect="1"/>
              </p:cNvSpPr>
              <p:nvPr/>
            </p:nvSpPr>
            <p:spPr>
              <a:xfrm>
                <a:off x="39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0" name="Oval 149"/>
              <p:cNvSpPr>
                <a:spLocks noChangeAspect="1"/>
              </p:cNvSpPr>
              <p:nvPr/>
            </p:nvSpPr>
            <p:spPr>
              <a:xfrm>
                <a:off x="450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1" name="Oval 150"/>
              <p:cNvSpPr>
                <a:spLocks noChangeAspect="1"/>
              </p:cNvSpPr>
              <p:nvPr/>
            </p:nvSpPr>
            <p:spPr>
              <a:xfrm>
                <a:off x="504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2" name="Oval 151"/>
              <p:cNvSpPr>
                <a:spLocks noChangeAspect="1"/>
              </p:cNvSpPr>
              <p:nvPr/>
            </p:nvSpPr>
            <p:spPr>
              <a:xfrm>
                <a:off x="558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3" name="Oval 152"/>
              <p:cNvSpPr>
                <a:spLocks noChangeAspect="1"/>
              </p:cNvSpPr>
              <p:nvPr/>
            </p:nvSpPr>
            <p:spPr>
              <a:xfrm>
                <a:off x="612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4" name="Oval 153"/>
              <p:cNvSpPr>
                <a:spLocks noChangeAspect="1"/>
              </p:cNvSpPr>
              <p:nvPr/>
            </p:nvSpPr>
            <p:spPr>
              <a:xfrm>
                <a:off x="66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3960000" y="1260000"/>
              <a:ext cx="3060000" cy="360000"/>
              <a:chOff x="3960000" y="-359250"/>
              <a:chExt cx="3060000" cy="360000"/>
            </a:xfrm>
          </p:grpSpPr>
          <p:sp>
            <p:nvSpPr>
              <p:cNvPr id="138" name="Oval 137"/>
              <p:cNvSpPr>
                <a:spLocks noChangeAspect="1"/>
              </p:cNvSpPr>
              <p:nvPr/>
            </p:nvSpPr>
            <p:spPr>
              <a:xfrm>
                <a:off x="39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0" name="Oval 139"/>
              <p:cNvSpPr>
                <a:spLocks noChangeAspect="1"/>
              </p:cNvSpPr>
              <p:nvPr/>
            </p:nvSpPr>
            <p:spPr>
              <a:xfrm>
                <a:off x="450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Oval 140"/>
              <p:cNvSpPr>
                <a:spLocks noChangeAspect="1"/>
              </p:cNvSpPr>
              <p:nvPr/>
            </p:nvSpPr>
            <p:spPr>
              <a:xfrm>
                <a:off x="504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2" name="Oval 141"/>
              <p:cNvSpPr>
                <a:spLocks noChangeAspect="1"/>
              </p:cNvSpPr>
              <p:nvPr/>
            </p:nvSpPr>
            <p:spPr>
              <a:xfrm>
                <a:off x="558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3" name="Oval 142"/>
              <p:cNvSpPr>
                <a:spLocks noChangeAspect="1"/>
              </p:cNvSpPr>
              <p:nvPr/>
            </p:nvSpPr>
            <p:spPr>
              <a:xfrm>
                <a:off x="612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4" name="Oval 143"/>
              <p:cNvSpPr>
                <a:spLocks noChangeAspect="1"/>
              </p:cNvSpPr>
              <p:nvPr/>
            </p:nvSpPr>
            <p:spPr>
              <a:xfrm>
                <a:off x="6660000" y="-359250"/>
                <a:ext cx="360000" cy="360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grpSp>
        <p:nvGrpSpPr>
          <p:cNvPr id="221" name="Group 220"/>
          <p:cNvGrpSpPr>
            <a:grpSpLocks noChangeAspect="1"/>
          </p:cNvGrpSpPr>
          <p:nvPr/>
        </p:nvGrpSpPr>
        <p:grpSpPr>
          <a:xfrm>
            <a:off x="965992" y="773069"/>
            <a:ext cx="2141999" cy="1385475"/>
            <a:chOff x="720000" y="720000"/>
            <a:chExt cx="3060000" cy="1979250"/>
          </a:xfrm>
        </p:grpSpPr>
        <p:grpSp>
          <p:nvGrpSpPr>
            <p:cNvPr id="222" name="Group 221"/>
            <p:cNvGrpSpPr/>
            <p:nvPr/>
          </p:nvGrpSpPr>
          <p:grpSpPr>
            <a:xfrm>
              <a:off x="720000" y="720000"/>
              <a:ext cx="3060000" cy="360000"/>
              <a:chOff x="720000" y="720000"/>
              <a:chExt cx="3060000" cy="360000"/>
            </a:xfrm>
          </p:grpSpPr>
          <p:sp>
            <p:nvSpPr>
              <p:cNvPr id="244" name="Oval 243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5" name="Oval 244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6" name="Oval 245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7" name="Oval 246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8" name="Oval 247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9" name="Oval 248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20000" y="1260000"/>
              <a:ext cx="3060000" cy="360000"/>
              <a:chOff x="720000" y="720000"/>
              <a:chExt cx="3060000" cy="360000"/>
            </a:xfrm>
          </p:grpSpPr>
          <p:sp>
            <p:nvSpPr>
              <p:cNvPr id="238" name="Oval 237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9" name="Oval 238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0" name="Oval 239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1" name="Oval 240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2" name="Oval 241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43" name="Oval 242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4" name="Group 223"/>
            <p:cNvGrpSpPr/>
            <p:nvPr/>
          </p:nvGrpSpPr>
          <p:grpSpPr>
            <a:xfrm>
              <a:off x="720000" y="1800000"/>
              <a:ext cx="3060000" cy="360000"/>
              <a:chOff x="720000" y="720000"/>
              <a:chExt cx="3060000" cy="360000"/>
            </a:xfrm>
          </p:grpSpPr>
          <p:sp>
            <p:nvSpPr>
              <p:cNvPr id="232" name="Oval 231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3" name="Oval 232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4" name="Oval 233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5" name="Oval 234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6" name="Oval 235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7" name="Oval 236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25" name="Group 224"/>
            <p:cNvGrpSpPr/>
            <p:nvPr/>
          </p:nvGrpSpPr>
          <p:grpSpPr>
            <a:xfrm>
              <a:off x="720000" y="2339250"/>
              <a:ext cx="3060000" cy="360000"/>
              <a:chOff x="720000" y="720000"/>
              <a:chExt cx="3060000" cy="360000"/>
            </a:xfrm>
          </p:grpSpPr>
          <p:sp>
            <p:nvSpPr>
              <p:cNvPr id="226" name="Oval 225"/>
              <p:cNvSpPr>
                <a:spLocks noChangeAspect="1"/>
              </p:cNvSpPr>
              <p:nvPr/>
            </p:nvSpPr>
            <p:spPr>
              <a:xfrm>
                <a:off x="7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7" name="Oval 226"/>
              <p:cNvSpPr>
                <a:spLocks noChangeAspect="1"/>
              </p:cNvSpPr>
              <p:nvPr/>
            </p:nvSpPr>
            <p:spPr>
              <a:xfrm>
                <a:off x="126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180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29" name="Oval 228"/>
              <p:cNvSpPr>
                <a:spLocks noChangeAspect="1"/>
              </p:cNvSpPr>
              <p:nvPr/>
            </p:nvSpPr>
            <p:spPr>
              <a:xfrm>
                <a:off x="234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0" name="Oval 229"/>
              <p:cNvSpPr>
                <a:spLocks noChangeAspect="1"/>
              </p:cNvSpPr>
              <p:nvPr/>
            </p:nvSpPr>
            <p:spPr>
              <a:xfrm>
                <a:off x="288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31" name="Oval 230"/>
              <p:cNvSpPr>
                <a:spLocks noChangeAspect="1"/>
              </p:cNvSpPr>
              <p:nvPr/>
            </p:nvSpPr>
            <p:spPr>
              <a:xfrm>
                <a:off x="3420000" y="720000"/>
                <a:ext cx="360000" cy="360000"/>
              </a:xfrm>
              <a:prstGeom prst="ellipse">
                <a:avLst/>
              </a:prstGeom>
              <a:solidFill>
                <a:srgbClr val="1F4E7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0" h="25400"/>
                <a:bevelB w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597583" y="2382591"/>
            <a:ext cx="818109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6 by 4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3937957" y="5316828"/>
            <a:ext cx="9479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24 by 1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1775618" y="4052552"/>
            <a:ext cx="947952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12 by 2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5828764" y="1982481"/>
            <a:ext cx="818109" cy="400110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</a:ln>
          <a:effectLst>
            <a:outerShdw blurRad="50800" dist="38100" dir="60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GB" sz="2000" b="1" dirty="0"/>
              <a:t>8 by 3</a:t>
            </a:r>
          </a:p>
        </p:txBody>
      </p:sp>
      <p:sp>
        <p:nvSpPr>
          <p:cNvPr id="1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143206" y="3102582"/>
            <a:ext cx="3806560" cy="781025"/>
          </a:xfrm>
          <a:prstGeom prst="wedgeEllipseCallout">
            <a:avLst>
              <a:gd name="adj1" fmla="val -40045"/>
              <a:gd name="adj2" fmla="val 9830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Did you find them all?</a:t>
            </a:r>
          </a:p>
        </p:txBody>
      </p:sp>
    </p:spTree>
    <p:extLst>
      <p:ext uri="{BB962C8B-B14F-4D97-AF65-F5344CB8AC3E}">
        <p14:creationId xmlns:p14="http://schemas.microsoft.com/office/powerpoint/2010/main" val="791661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Find factors of numbers up to 40.</a:t>
            </a:r>
          </a:p>
        </p:txBody>
      </p:sp>
      <p:sp>
        <p:nvSpPr>
          <p:cNvPr id="77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0242" y="782395"/>
            <a:ext cx="3806560" cy="1780447"/>
          </a:xfrm>
          <a:prstGeom prst="wedgeEllipseCallout">
            <a:avLst>
              <a:gd name="adj1" fmla="val -40045"/>
              <a:gd name="adj2" fmla="val -6522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24 is a </a:t>
            </a:r>
            <a:r>
              <a:rPr lang="en-GB" sz="2000" b="1" dirty="0">
                <a:solidFill>
                  <a:srgbClr val="FF0000"/>
                </a:solidFill>
              </a:rPr>
              <a:t>multiple</a:t>
            </a:r>
            <a:r>
              <a:rPr lang="en-GB" sz="2000" b="1" dirty="0">
                <a:solidFill>
                  <a:srgbClr val="253746"/>
                </a:solidFill>
              </a:rPr>
              <a:t> of 1, 2, 3, 4, 6, 8, 12 and 24.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These numbers are called its </a:t>
            </a:r>
            <a:r>
              <a:rPr lang="en-GB" sz="2000" b="1" dirty="0">
                <a:solidFill>
                  <a:srgbClr val="FF0000"/>
                </a:solidFill>
              </a:rPr>
              <a:t>factors. </a:t>
            </a:r>
          </a:p>
        </p:txBody>
      </p:sp>
      <p:sp>
        <p:nvSpPr>
          <p:cNvPr id="7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732386" y="1335999"/>
            <a:ext cx="5139701" cy="1666664"/>
          </a:xfrm>
          <a:prstGeom prst="wedgeEllipseCallout">
            <a:avLst>
              <a:gd name="adj1" fmla="val 43093"/>
              <a:gd name="adj2" fmla="val -7050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Factors </a:t>
            </a:r>
            <a:r>
              <a:rPr lang="en-GB" sz="2000" b="1" dirty="0">
                <a:solidFill>
                  <a:srgbClr val="253746"/>
                </a:solidFill>
              </a:rPr>
              <a:t>are numbers that will ‘go into’ 24 without any left over.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Factors almost always come in pairs, e.g. 6 and 4. 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630926" y="2736136"/>
            <a:ext cx="3839752" cy="1765957"/>
            <a:chOff x="5023002" y="3427740"/>
            <a:chExt cx="3839752" cy="1765957"/>
          </a:xfrm>
        </p:grpSpPr>
        <p:sp>
          <p:nvSpPr>
            <p:cNvPr id="81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5023002" y="3427740"/>
              <a:ext cx="3649373" cy="1765957"/>
            </a:xfrm>
            <a:prstGeom prst="wedgeEllipseCallout">
              <a:avLst>
                <a:gd name="adj1" fmla="val -62356"/>
                <a:gd name="adj2" fmla="val 49281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Write down the other factor pairs for 24. How many pairs are there altogether?</a:t>
              </a:r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9365" y="3818119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645705" y="4895516"/>
            <a:ext cx="4914479" cy="1317238"/>
          </a:xfrm>
          <a:prstGeom prst="wedgeEllipseCallout">
            <a:avLst>
              <a:gd name="adj1" fmla="val 54215"/>
              <a:gd name="adj2" fmla="val 5176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There are </a:t>
            </a:r>
            <a:r>
              <a:rPr lang="en-GB" sz="2000" b="1" dirty="0">
                <a:solidFill>
                  <a:srgbClr val="FF0000"/>
                </a:solidFill>
              </a:rPr>
              <a:t>4 factor pairs for 24</a:t>
            </a:r>
            <a:r>
              <a:rPr lang="en-GB" sz="2000" b="1" dirty="0">
                <a:solidFill>
                  <a:srgbClr val="253746"/>
                </a:solidFill>
              </a:rPr>
              <a:t>.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6 and 4, 8 and 3, 12 and 2 and 24 and 1.</a:t>
            </a:r>
            <a:endParaRPr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9315F94-D4A0-4FE6-9B95-E8AEB5CC1789}"/>
              </a:ext>
            </a:extLst>
          </p:cNvPr>
          <p:cNvGrpSpPr/>
          <p:nvPr/>
        </p:nvGrpSpPr>
        <p:grpSpPr>
          <a:xfrm>
            <a:off x="5317525" y="3223158"/>
            <a:ext cx="3016485" cy="1695452"/>
            <a:chOff x="5604354" y="3281829"/>
            <a:chExt cx="3016485" cy="1695452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2663F34-24CA-4A32-AF60-C03D5C3E9505}"/>
                </a:ext>
              </a:extLst>
            </p:cNvPr>
            <p:cNvGrpSpPr/>
            <p:nvPr/>
          </p:nvGrpSpPr>
          <p:grpSpPr>
            <a:xfrm>
              <a:off x="5901059" y="3281829"/>
              <a:ext cx="2214031" cy="1320910"/>
              <a:chOff x="5901059" y="3281829"/>
              <a:chExt cx="2214031" cy="132091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F507560B-6C4A-427E-B47E-84F6A8C987C5}"/>
                  </a:ext>
                </a:extLst>
              </p:cNvPr>
              <p:cNvSpPr/>
              <p:nvPr/>
            </p:nvSpPr>
            <p:spPr>
              <a:xfrm>
                <a:off x="6416842" y="3719761"/>
                <a:ext cx="1181142" cy="882978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4800" b="1" dirty="0"/>
                  <a:t>24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22911B0-C037-4667-B480-B60293751631}"/>
                  </a:ext>
                </a:extLst>
              </p:cNvPr>
              <p:cNvGrpSpPr/>
              <p:nvPr/>
            </p:nvGrpSpPr>
            <p:grpSpPr>
              <a:xfrm>
                <a:off x="6673755" y="3284769"/>
                <a:ext cx="218364" cy="434992"/>
                <a:chOff x="6673755" y="3284769"/>
                <a:chExt cx="218364" cy="434992"/>
              </a:xfrm>
            </p:grpSpPr>
            <p:cxnSp>
              <p:nvCxnSpPr>
                <p:cNvPr id="5" name="Straight Connector 4">
                  <a:extLst>
                    <a:ext uri="{FF2B5EF4-FFF2-40B4-BE49-F238E27FC236}">
                      <a16:creationId xmlns:a16="http://schemas.microsoft.com/office/drawing/2014/main" id="{C96707CC-4E41-459F-B9CE-783DD2EA502F}"/>
                    </a:ext>
                  </a:extLst>
                </p:cNvPr>
                <p:cNvCxnSpPr/>
                <p:nvPr/>
              </p:nvCxnSpPr>
              <p:spPr>
                <a:xfrm flipH="1" flipV="1">
                  <a:off x="6789761" y="3429000"/>
                  <a:ext cx="81887" cy="29076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E5DDE944-E4AF-4F96-B142-E9BEC87C71B9}"/>
                    </a:ext>
                  </a:extLst>
                </p:cNvPr>
                <p:cNvSpPr/>
                <p:nvPr/>
              </p:nvSpPr>
              <p:spPr>
                <a:xfrm>
                  <a:off x="6673755" y="3284769"/>
                  <a:ext cx="218364" cy="2023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91F92E78-29FE-47AA-9B8F-1876E32100C9}"/>
                    </a:ext>
                  </a:extLst>
                </p:cNvPr>
                <p:cNvSpPr/>
                <p:nvPr/>
              </p:nvSpPr>
              <p:spPr>
                <a:xfrm>
                  <a:off x="6755570" y="3326341"/>
                  <a:ext cx="129725" cy="1297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8D953A0C-5FBF-4EA8-B497-9D609C382D6A}"/>
                  </a:ext>
                </a:extLst>
              </p:cNvPr>
              <p:cNvGrpSpPr/>
              <p:nvPr/>
            </p:nvGrpSpPr>
            <p:grpSpPr>
              <a:xfrm>
                <a:off x="6967112" y="3281829"/>
                <a:ext cx="218364" cy="434993"/>
                <a:chOff x="6782939" y="3284769"/>
                <a:chExt cx="218364" cy="434993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6A655042-EA22-4F0D-961B-902D4CC95F28}"/>
                    </a:ext>
                  </a:extLst>
                </p:cNvPr>
                <p:cNvCxnSpPr>
                  <a:cxnSpLocks/>
                  <a:endCxn id="20" idx="3"/>
                </p:cNvCxnSpPr>
                <p:nvPr/>
              </p:nvCxnSpPr>
              <p:spPr>
                <a:xfrm flipV="1">
                  <a:off x="6871649" y="3437068"/>
                  <a:ext cx="12103" cy="282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AFA9115-192A-4BF2-A52B-C01B89CE1F5D}"/>
                    </a:ext>
                  </a:extLst>
                </p:cNvPr>
                <p:cNvSpPr/>
                <p:nvPr/>
              </p:nvSpPr>
              <p:spPr>
                <a:xfrm>
                  <a:off x="6782939" y="3284769"/>
                  <a:ext cx="218364" cy="20230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5E0F8E8-E3B1-43E1-B60D-251D89F47201}"/>
                    </a:ext>
                  </a:extLst>
                </p:cNvPr>
                <p:cNvSpPr/>
                <p:nvPr/>
              </p:nvSpPr>
              <p:spPr>
                <a:xfrm>
                  <a:off x="6864754" y="3326341"/>
                  <a:ext cx="129725" cy="129725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C878B29-C0C3-449C-B28C-A24D101A6546}"/>
                  </a:ext>
                </a:extLst>
              </p:cNvPr>
              <p:cNvGrpSpPr/>
              <p:nvPr/>
            </p:nvGrpSpPr>
            <p:grpSpPr>
              <a:xfrm>
                <a:off x="7425010" y="3574380"/>
                <a:ext cx="690080" cy="773694"/>
                <a:chOff x="7425010" y="3574380"/>
                <a:chExt cx="690080" cy="773694"/>
              </a:xfrm>
            </p:grpSpPr>
            <p:cxnSp>
              <p:nvCxnSpPr>
                <p:cNvPr id="14" name="Straight Connector 13">
                  <a:extLst>
                    <a:ext uri="{FF2B5EF4-FFF2-40B4-BE49-F238E27FC236}">
                      <a16:creationId xmlns:a16="http://schemas.microsoft.com/office/drawing/2014/main" id="{85C2C8A7-507A-4072-ABBE-A56D04E1C715}"/>
                    </a:ext>
                  </a:extLst>
                </p:cNvPr>
                <p:cNvCxnSpPr>
                  <a:cxnSpLocks/>
                  <a:stCxn id="3" idx="7"/>
                </p:cNvCxnSpPr>
                <p:nvPr/>
              </p:nvCxnSpPr>
              <p:spPr>
                <a:xfrm flipV="1">
                  <a:off x="7425010" y="3574380"/>
                  <a:ext cx="172974" cy="27469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DAEF4F62-771F-4BA1-AC89-B49FDFB2C524}"/>
                    </a:ext>
                  </a:extLst>
                </p:cNvPr>
                <p:cNvCxnSpPr/>
                <p:nvPr/>
              </p:nvCxnSpPr>
              <p:spPr>
                <a:xfrm>
                  <a:off x="7604879" y="3574380"/>
                  <a:ext cx="269786" cy="6274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F777A8F-9263-4549-BA44-A3B2763AC477}"/>
                    </a:ext>
                  </a:extLst>
                </p:cNvPr>
                <p:cNvGrpSpPr/>
                <p:nvPr/>
              </p:nvGrpSpPr>
              <p:grpSpPr>
                <a:xfrm>
                  <a:off x="7584407" y="3869843"/>
                  <a:ext cx="516216" cy="214207"/>
                  <a:chOff x="7604879" y="3965379"/>
                  <a:chExt cx="516216" cy="214207"/>
                </a:xfrm>
              </p:grpSpPr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6B59D74E-F14A-4D13-892D-BAF924750BF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04879" y="3965379"/>
                    <a:ext cx="269786" cy="21420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736BCF19-8AB7-412C-A211-98D525AA5813}"/>
                      </a:ext>
                    </a:extLst>
                  </p:cNvPr>
                  <p:cNvCxnSpPr/>
                  <p:nvPr/>
                </p:nvCxnSpPr>
                <p:spPr>
                  <a:xfrm>
                    <a:off x="7851309" y="3965379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6EC53181-70CF-4495-B391-3C47D5479C35}"/>
                    </a:ext>
                  </a:extLst>
                </p:cNvPr>
                <p:cNvGrpSpPr/>
                <p:nvPr/>
              </p:nvGrpSpPr>
              <p:grpSpPr>
                <a:xfrm>
                  <a:off x="7550921" y="4244174"/>
                  <a:ext cx="564169" cy="103900"/>
                  <a:chOff x="7730883" y="3961972"/>
                  <a:chExt cx="564169" cy="103900"/>
                </a:xfrm>
              </p:grpSpPr>
              <p:cxnSp>
                <p:nvCxnSpPr>
                  <p:cNvPr id="31" name="Straight Connector 30">
                    <a:extLst>
                      <a:ext uri="{FF2B5EF4-FFF2-40B4-BE49-F238E27FC236}">
                        <a16:creationId xmlns:a16="http://schemas.microsoft.com/office/drawing/2014/main" id="{0C33E869-8658-44B8-9277-5F42577EC9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30883" y="3961972"/>
                    <a:ext cx="294383" cy="1039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" name="Straight Connector 31">
                    <a:extLst>
                      <a:ext uri="{FF2B5EF4-FFF2-40B4-BE49-F238E27FC236}">
                        <a16:creationId xmlns:a16="http://schemas.microsoft.com/office/drawing/2014/main" id="{76297F3F-B31E-46DA-8610-722D932773BB}"/>
                      </a:ext>
                    </a:extLst>
                  </p:cNvPr>
                  <p:cNvCxnSpPr/>
                  <p:nvPr/>
                </p:nvCxnSpPr>
                <p:spPr>
                  <a:xfrm>
                    <a:off x="8025266" y="3963749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5DE35EC7-CBFB-4E01-B319-1ECD7416AD31}"/>
                  </a:ext>
                </a:extLst>
              </p:cNvPr>
              <p:cNvGrpSpPr/>
              <p:nvPr/>
            </p:nvGrpSpPr>
            <p:grpSpPr>
              <a:xfrm flipH="1">
                <a:off x="5901059" y="3574380"/>
                <a:ext cx="688007" cy="807232"/>
                <a:chOff x="7425010" y="3574380"/>
                <a:chExt cx="688007" cy="807232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641BBFFB-F345-433C-B76E-1026DCFEBAC1}"/>
                    </a:ext>
                  </a:extLst>
                </p:cNvPr>
                <p:cNvCxnSpPr/>
                <p:nvPr/>
              </p:nvCxnSpPr>
              <p:spPr>
                <a:xfrm flipV="1">
                  <a:off x="7425010" y="3574380"/>
                  <a:ext cx="172974" cy="27469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34AC0B4E-E878-4209-A9B8-3719E92F62A8}"/>
                    </a:ext>
                  </a:extLst>
                </p:cNvPr>
                <p:cNvCxnSpPr/>
                <p:nvPr/>
              </p:nvCxnSpPr>
              <p:spPr>
                <a:xfrm>
                  <a:off x="7604879" y="3574380"/>
                  <a:ext cx="269786" cy="62748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AAF73E81-8CB0-4E39-9A00-B3CEABFAD7F2}"/>
                    </a:ext>
                  </a:extLst>
                </p:cNvPr>
                <p:cNvGrpSpPr/>
                <p:nvPr/>
              </p:nvGrpSpPr>
              <p:grpSpPr>
                <a:xfrm>
                  <a:off x="7596801" y="3895667"/>
                  <a:ext cx="516216" cy="214207"/>
                  <a:chOff x="7617273" y="3991203"/>
                  <a:chExt cx="516216" cy="214207"/>
                </a:xfrm>
              </p:grpSpPr>
              <p:cxnSp>
                <p:nvCxnSpPr>
                  <p:cNvPr id="43" name="Straight Connector 42">
                    <a:extLst>
                      <a:ext uri="{FF2B5EF4-FFF2-40B4-BE49-F238E27FC236}">
                        <a16:creationId xmlns:a16="http://schemas.microsoft.com/office/drawing/2014/main" id="{E749D388-6676-401C-80F1-4F1F25FEE41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17273" y="3991203"/>
                    <a:ext cx="269786" cy="214207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931CFBFC-C68C-4DCD-A3AA-3FF92FB593BA}"/>
                      </a:ext>
                    </a:extLst>
                  </p:cNvPr>
                  <p:cNvCxnSpPr/>
                  <p:nvPr/>
                </p:nvCxnSpPr>
                <p:spPr>
                  <a:xfrm>
                    <a:off x="7863703" y="3991203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635F17C8-9C05-4ABB-A876-A094E6CB2DB2}"/>
                    </a:ext>
                  </a:extLst>
                </p:cNvPr>
                <p:cNvGrpSpPr/>
                <p:nvPr/>
              </p:nvGrpSpPr>
              <p:grpSpPr>
                <a:xfrm>
                  <a:off x="7536972" y="4277596"/>
                  <a:ext cx="551870" cy="104016"/>
                  <a:chOff x="7716934" y="3995394"/>
                  <a:chExt cx="551870" cy="104016"/>
                </a:xfrm>
              </p:grpSpPr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FE379AA5-433A-44A0-9A1B-85C96FFB09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716934" y="3995510"/>
                    <a:ext cx="294383" cy="103900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>
                    <a:extLst>
                      <a:ext uri="{FF2B5EF4-FFF2-40B4-BE49-F238E27FC236}">
                        <a16:creationId xmlns:a16="http://schemas.microsoft.com/office/drawing/2014/main" id="{70978895-C365-41E7-A1F6-2686B2B501D5}"/>
                      </a:ext>
                    </a:extLst>
                  </p:cNvPr>
                  <p:cNvCxnSpPr/>
                  <p:nvPr/>
                </p:nvCxnSpPr>
                <p:spPr>
                  <a:xfrm>
                    <a:off x="7999018" y="3995394"/>
                    <a:ext cx="269786" cy="62748"/>
                  </a:xfrm>
                  <a:prstGeom prst="line">
                    <a:avLst/>
                  </a:prstGeom>
                  <a:ln w="1270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CF38954-A035-44FB-8AF9-862B8CD485CF}"/>
                </a:ext>
              </a:extLst>
            </p:cNvPr>
            <p:cNvSpPr txBox="1"/>
            <p:nvPr/>
          </p:nvSpPr>
          <p:spPr>
            <a:xfrm>
              <a:off x="5835562" y="3333377"/>
              <a:ext cx="407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0CA280-34D3-4394-A7BA-C577F7BB1B4A}"/>
                </a:ext>
              </a:extLst>
            </p:cNvPr>
            <p:cNvSpPr txBox="1"/>
            <p:nvPr/>
          </p:nvSpPr>
          <p:spPr>
            <a:xfrm>
              <a:off x="5604354" y="3665701"/>
              <a:ext cx="407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228DEF-9D1D-4BDF-8B79-018B5B6953C3}"/>
                </a:ext>
              </a:extLst>
            </p:cNvPr>
            <p:cNvSpPr txBox="1"/>
            <p:nvPr/>
          </p:nvSpPr>
          <p:spPr>
            <a:xfrm>
              <a:off x="5604354" y="4068052"/>
              <a:ext cx="4074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3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FF5AD5B-0A48-4DF6-880D-057930BF262F}"/>
                </a:ext>
              </a:extLst>
            </p:cNvPr>
            <p:cNvGrpSpPr/>
            <p:nvPr/>
          </p:nvGrpSpPr>
          <p:grpSpPr>
            <a:xfrm>
              <a:off x="6063990" y="4540768"/>
              <a:ext cx="609765" cy="128954"/>
              <a:chOff x="6063990" y="4540768"/>
              <a:chExt cx="609765" cy="128954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3DE0B408-72A9-467F-A8A1-8B65BF78C6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6713" y="4540768"/>
                <a:ext cx="357042" cy="7190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0A715D4-EE99-470F-A707-174F82B6518C}"/>
                  </a:ext>
                </a:extLst>
              </p:cNvPr>
              <p:cNvCxnSpPr/>
              <p:nvPr/>
            </p:nvCxnSpPr>
            <p:spPr>
              <a:xfrm flipH="1">
                <a:off x="6063990" y="4606974"/>
                <a:ext cx="269786" cy="6274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46D742A-2091-4744-ADE3-32B33E1979A8}"/>
                </a:ext>
              </a:extLst>
            </p:cNvPr>
            <p:cNvSpPr txBox="1"/>
            <p:nvPr/>
          </p:nvSpPr>
          <p:spPr>
            <a:xfrm>
              <a:off x="5757608" y="4454061"/>
              <a:ext cx="39838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4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CE98203-D645-46AE-805F-EC861146866F}"/>
                </a:ext>
              </a:extLst>
            </p:cNvPr>
            <p:cNvSpPr txBox="1"/>
            <p:nvPr/>
          </p:nvSpPr>
          <p:spPr>
            <a:xfrm>
              <a:off x="7810885" y="3326676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24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9412ACD-A9F7-4424-9DF6-D8BBD8380D47}"/>
                </a:ext>
              </a:extLst>
            </p:cNvPr>
            <p:cNvSpPr txBox="1"/>
            <p:nvPr/>
          </p:nvSpPr>
          <p:spPr>
            <a:xfrm>
              <a:off x="7997796" y="3659000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12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F30D7A5-F6E7-453A-B14F-B25D6F40D649}"/>
                </a:ext>
              </a:extLst>
            </p:cNvPr>
            <p:cNvSpPr txBox="1"/>
            <p:nvPr/>
          </p:nvSpPr>
          <p:spPr>
            <a:xfrm>
              <a:off x="7938312" y="4042935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8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C7C8A8-1177-455F-8592-65A24FCAB417}"/>
                </a:ext>
              </a:extLst>
            </p:cNvPr>
            <p:cNvSpPr txBox="1"/>
            <p:nvPr/>
          </p:nvSpPr>
          <p:spPr>
            <a:xfrm>
              <a:off x="7820899" y="4399824"/>
              <a:ext cx="6230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/>
                <a:t>6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8E5DDC1-3968-4B09-BFDB-8B2BBC0C0083}"/>
                </a:ext>
              </a:extLst>
            </p:cNvPr>
            <p:cNvGrpSpPr/>
            <p:nvPr/>
          </p:nvGrpSpPr>
          <p:grpSpPr>
            <a:xfrm flipH="1">
              <a:off x="7394359" y="4494558"/>
              <a:ext cx="609765" cy="128954"/>
              <a:chOff x="6063990" y="4540768"/>
              <a:chExt cx="609765" cy="128954"/>
            </a:xfrm>
          </p:grpSpPr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330C1E7B-2951-4154-A627-F84E5AB0F5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316713" y="4540768"/>
                <a:ext cx="357042" cy="71902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DEED31F0-0AF8-45E9-857E-A9E5B339A637}"/>
                  </a:ext>
                </a:extLst>
              </p:cNvPr>
              <p:cNvCxnSpPr/>
              <p:nvPr/>
            </p:nvCxnSpPr>
            <p:spPr>
              <a:xfrm flipH="1">
                <a:off x="6063990" y="4606974"/>
                <a:ext cx="269786" cy="62748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id="{77C6C4EC-910A-49EF-8CA7-79550F697B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780284" y="40905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2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75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4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2" y="138645"/>
            <a:ext cx="4531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Explore the factors of numbers to 144.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14907" r="13862" b="32500"/>
          <a:stretch/>
        </p:blipFill>
        <p:spPr>
          <a:xfrm>
            <a:off x="4320000" y="720000"/>
            <a:ext cx="4680000" cy="46800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400000" y="289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86202" y="2082815"/>
            <a:ext cx="3826981" cy="1079485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18 appears on this multiplication grid in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four places.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60000" y="145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5040000" y="397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9384" y="4903611"/>
            <a:ext cx="3613347" cy="1262058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3 and 6, 2 and 9 and 1 and 18.</a:t>
            </a:r>
          </a:p>
        </p:txBody>
      </p:sp>
      <p:sp>
        <p:nvSpPr>
          <p:cNvPr id="15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79384" y="3205169"/>
            <a:ext cx="4040616" cy="1607820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18 is in the 2, 3, 6 and 9 times tables. 1 × 18 also makes 18, so 18 has three pairs of factors…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80000" y="1818515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549095" y="581260"/>
            <a:ext cx="3073922" cy="1455445"/>
            <a:chOff x="479175" y="503984"/>
            <a:chExt cx="3073922" cy="1455445"/>
          </a:xfrm>
        </p:grpSpPr>
        <p:sp>
          <p:nvSpPr>
            <p:cNvPr id="18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479175" y="503984"/>
              <a:ext cx="3073922" cy="1455445"/>
            </a:xfrm>
            <a:prstGeom prst="wedgeEllipseCallout">
              <a:avLst>
                <a:gd name="adj1" fmla="val -58485"/>
                <a:gd name="adj2" fmla="val -34168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Write some multiplication facts with the answer </a:t>
              </a:r>
              <a:r>
                <a:rPr lang="en-GB" sz="2000" b="1" dirty="0">
                  <a:solidFill>
                    <a:srgbClr val="FF0000"/>
                  </a:solidFill>
                </a:rPr>
                <a:t>18. 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0698" y="1146306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8029C1B-E4A6-4662-B248-1AD1107FEB9F}"/>
              </a:ext>
            </a:extLst>
          </p:cNvPr>
          <p:cNvGrpSpPr/>
          <p:nvPr/>
        </p:nvGrpSpPr>
        <p:grpSpPr>
          <a:xfrm>
            <a:off x="4300048" y="1433318"/>
            <a:ext cx="3331511" cy="400518"/>
            <a:chOff x="4300048" y="1433318"/>
            <a:chExt cx="3331511" cy="400518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4A37AD45-50F4-4132-9DB0-28AE43E55585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>
              <a:off x="4700566" y="1633577"/>
              <a:ext cx="2930993" cy="442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C190273-AE45-48E1-BB98-59E70370EBCB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C6A8773-2711-417A-A5B3-4CC16B4F6E3F}"/>
              </a:ext>
            </a:extLst>
          </p:cNvPr>
          <p:cNvGrpSpPr/>
          <p:nvPr/>
        </p:nvGrpSpPr>
        <p:grpSpPr>
          <a:xfrm>
            <a:off x="4300048" y="1797741"/>
            <a:ext cx="2251511" cy="400518"/>
            <a:chOff x="4300048" y="1433318"/>
            <a:chExt cx="2251511" cy="40051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B40DDF1-CEDC-429C-82A8-64C30C5755AF}"/>
                </a:ext>
              </a:extLst>
            </p:cNvPr>
            <p:cNvCxnSpPr>
              <a:cxnSpLocks/>
              <a:stCxn id="29" idx="6"/>
            </p:cNvCxnSpPr>
            <p:nvPr/>
          </p:nvCxnSpPr>
          <p:spPr>
            <a:xfrm>
              <a:off x="4700566" y="1633577"/>
              <a:ext cx="1850993" cy="5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B8C9F1-4D31-4A26-9BFE-5C0684837BCB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6BACE30-E191-4F85-931C-080260B9D0F8}"/>
              </a:ext>
            </a:extLst>
          </p:cNvPr>
          <p:cNvGrpSpPr/>
          <p:nvPr/>
        </p:nvGrpSpPr>
        <p:grpSpPr>
          <a:xfrm>
            <a:off x="4306048" y="2880596"/>
            <a:ext cx="1157560" cy="400518"/>
            <a:chOff x="4300048" y="1433318"/>
            <a:chExt cx="1157560" cy="400518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079D6E4-3D1E-4D72-AAA1-6343A3E54E82}"/>
                </a:ext>
              </a:extLst>
            </p:cNvPr>
            <p:cNvCxnSpPr>
              <a:cxnSpLocks/>
            </p:cNvCxnSpPr>
            <p:nvPr/>
          </p:nvCxnSpPr>
          <p:spPr>
            <a:xfrm>
              <a:off x="4714518" y="1630722"/>
              <a:ext cx="743090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1FF321C-C543-4C8F-945F-E09237394706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CD36C02-D90D-4549-A5AB-1D8C29F0C0F2}"/>
              </a:ext>
            </a:extLst>
          </p:cNvPr>
          <p:cNvGrpSpPr/>
          <p:nvPr/>
        </p:nvGrpSpPr>
        <p:grpSpPr>
          <a:xfrm>
            <a:off x="4292097" y="3954147"/>
            <a:ext cx="819836" cy="400518"/>
            <a:chOff x="4300048" y="1433318"/>
            <a:chExt cx="819836" cy="400518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FB72BA38-8B58-4E51-A3A9-779AED1C8851}"/>
                </a:ext>
              </a:extLst>
            </p:cNvPr>
            <p:cNvCxnSpPr>
              <a:cxnSpLocks/>
            </p:cNvCxnSpPr>
            <p:nvPr/>
          </p:nvCxnSpPr>
          <p:spPr>
            <a:xfrm>
              <a:off x="4706567" y="1630722"/>
              <a:ext cx="413317" cy="116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92BE207F-5B46-445D-9141-5525FBB4E079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A3CC236-D7B3-4A00-9D1E-FBA506775195}"/>
              </a:ext>
            </a:extLst>
          </p:cNvPr>
          <p:cNvGrpSpPr/>
          <p:nvPr/>
        </p:nvGrpSpPr>
        <p:grpSpPr>
          <a:xfrm>
            <a:off x="7549723" y="712331"/>
            <a:ext cx="400518" cy="822945"/>
            <a:chOff x="4300048" y="1433318"/>
            <a:chExt cx="400518" cy="822945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80435BA-B337-4ACB-B310-402446469B75}"/>
                </a:ext>
              </a:extLst>
            </p:cNvPr>
            <p:cNvCxnSpPr>
              <a:cxnSpLocks/>
            </p:cNvCxnSpPr>
            <p:nvPr/>
          </p:nvCxnSpPr>
          <p:spPr>
            <a:xfrm>
              <a:off x="4514374" y="1833836"/>
              <a:ext cx="0" cy="42242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8BC0212-6ECB-4789-91BD-220840AF21BE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2D139E5-54E7-4863-8CD0-E4F6949A55E2}"/>
              </a:ext>
            </a:extLst>
          </p:cNvPr>
          <p:cNvGrpSpPr/>
          <p:nvPr/>
        </p:nvGrpSpPr>
        <p:grpSpPr>
          <a:xfrm>
            <a:off x="6469723" y="701376"/>
            <a:ext cx="400518" cy="1178555"/>
            <a:chOff x="4300048" y="1433318"/>
            <a:chExt cx="400518" cy="1178555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CCCB584C-E453-4A56-9F3C-371DCBC595D2}"/>
                </a:ext>
              </a:extLst>
            </p:cNvPr>
            <p:cNvCxnSpPr>
              <a:cxnSpLocks/>
              <a:stCxn id="48" idx="4"/>
            </p:cNvCxnSpPr>
            <p:nvPr/>
          </p:nvCxnSpPr>
          <p:spPr>
            <a:xfrm flipH="1">
              <a:off x="4490325" y="1833836"/>
              <a:ext cx="9982" cy="77803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EF0BCB85-E8A0-48E7-96D3-960F643D9129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53C3FC3-3040-42A8-912F-F8E81A89A262}"/>
              </a:ext>
            </a:extLst>
          </p:cNvPr>
          <p:cNvGrpSpPr/>
          <p:nvPr/>
        </p:nvGrpSpPr>
        <p:grpSpPr>
          <a:xfrm>
            <a:off x="5387318" y="693816"/>
            <a:ext cx="400518" cy="2265600"/>
            <a:chOff x="4300048" y="1433318"/>
            <a:chExt cx="400518" cy="2265600"/>
          </a:xfrm>
        </p:grpSpPr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BA2E718-86CA-4EBC-BB45-CD56AB91A5B9}"/>
                </a:ext>
              </a:extLst>
            </p:cNvPr>
            <p:cNvCxnSpPr>
              <a:cxnSpLocks/>
              <a:stCxn id="53" idx="4"/>
            </p:cNvCxnSpPr>
            <p:nvPr/>
          </p:nvCxnSpPr>
          <p:spPr>
            <a:xfrm flipH="1">
              <a:off x="4492731" y="1833836"/>
              <a:ext cx="7576" cy="1865082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BD6225B-41A8-4CF0-828D-DADE9C55030A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593EFD-8261-4CC0-8AD5-156A082284B8}"/>
              </a:ext>
            </a:extLst>
          </p:cNvPr>
          <p:cNvGrpSpPr/>
          <p:nvPr/>
        </p:nvGrpSpPr>
        <p:grpSpPr>
          <a:xfrm>
            <a:off x="5019742" y="688682"/>
            <a:ext cx="400518" cy="3344975"/>
            <a:chOff x="4300048" y="1433318"/>
            <a:chExt cx="400518" cy="3344975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93E2095-CCA3-4E82-B457-4449E2A7DD9A}"/>
                </a:ext>
              </a:extLst>
            </p:cNvPr>
            <p:cNvCxnSpPr>
              <a:cxnSpLocks/>
              <a:stCxn id="58" idx="4"/>
            </p:cNvCxnSpPr>
            <p:nvPr/>
          </p:nvCxnSpPr>
          <p:spPr>
            <a:xfrm>
              <a:off x="4500307" y="1833836"/>
              <a:ext cx="0" cy="2944457"/>
            </a:xfrm>
            <a:prstGeom prst="straightConnector1">
              <a:avLst/>
            </a:prstGeom>
            <a:ln w="28575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3712E47-E389-4970-A661-3555F35BEC5C}"/>
                </a:ext>
              </a:extLst>
            </p:cNvPr>
            <p:cNvSpPr/>
            <p:nvPr/>
          </p:nvSpPr>
          <p:spPr>
            <a:xfrm>
              <a:off x="4300048" y="1433318"/>
              <a:ext cx="400518" cy="400518"/>
            </a:xfrm>
            <a:prstGeom prst="ellipse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61" name="1">
            <a:hlinkClick r:id="" action="ppaction://media"/>
            <a:extLst>
              <a:ext uri="{FF2B5EF4-FFF2-40B4-BE49-F238E27FC236}">
                <a16:creationId xmlns:a16="http://schemas.microsoft.com/office/drawing/2014/main" id="{240DA75D-0B7B-479D-BF01-90B535FE45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908561" y="1004182"/>
            <a:ext cx="609600" cy="609600"/>
          </a:xfrm>
          <a:prstGeom prst="rect">
            <a:avLst/>
          </a:prstGeom>
        </p:spPr>
      </p:pic>
      <p:pic>
        <p:nvPicPr>
          <p:cNvPr id="62" name="2">
            <a:hlinkClick r:id="" action="ppaction://media"/>
            <a:extLst>
              <a:ext uri="{FF2B5EF4-FFF2-40B4-BE49-F238E27FC236}">
                <a16:creationId xmlns:a16="http://schemas.microsoft.com/office/drawing/2014/main" id="{F60E6955-F6C3-4A0E-B787-186D92EE762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2183" y="3649347"/>
            <a:ext cx="609600" cy="609600"/>
          </a:xfrm>
          <a:prstGeom prst="rect">
            <a:avLst/>
          </a:prstGeom>
        </p:spPr>
      </p:pic>
      <p:pic>
        <p:nvPicPr>
          <p:cNvPr id="63" name="3">
            <a:hlinkClick r:id="" action="ppaction://media"/>
            <a:extLst>
              <a:ext uri="{FF2B5EF4-FFF2-40B4-BE49-F238E27FC236}">
                <a16:creationId xmlns:a16="http://schemas.microsoft.com/office/drawing/2014/main" id="{B1CC454E-05D4-486E-BCD4-BF2826B1B86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92183" y="2773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5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2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70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245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947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7379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5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 dirty="0"/>
              <a:t>Year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230981" y="138645"/>
            <a:ext cx="8784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Explore the factors of numbers to 144.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14907" r="13862" b="32500"/>
          <a:stretch/>
        </p:blipFill>
        <p:spPr>
          <a:xfrm>
            <a:off x="4320000" y="720000"/>
            <a:ext cx="4680000" cy="4680000"/>
          </a:xfrm>
          <a:prstGeom prst="rect">
            <a:avLst/>
          </a:prstGeom>
          <a:ln w="158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5040000" y="325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021080" y="1267707"/>
            <a:ext cx="2295778" cy="916143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check some…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40000" y="1458000"/>
            <a:ext cx="360000" cy="360000"/>
          </a:xfrm>
          <a:prstGeom prst="rect">
            <a:avLst/>
          </a:prstGeom>
          <a:solidFill>
            <a:srgbClr val="FFFF0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Rectangle 22"/>
          <p:cNvSpPr/>
          <p:nvPr/>
        </p:nvSpPr>
        <p:spPr>
          <a:xfrm>
            <a:off x="5040000" y="4698000"/>
            <a:ext cx="360000" cy="360000"/>
          </a:xfrm>
          <a:prstGeom prst="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ctangle 23"/>
          <p:cNvSpPr/>
          <p:nvPr/>
        </p:nvSpPr>
        <p:spPr>
          <a:xfrm>
            <a:off x="8280000" y="1458000"/>
            <a:ext cx="360000" cy="360000"/>
          </a:xfrm>
          <a:prstGeom prst="rect">
            <a:avLst/>
          </a:prstGeom>
          <a:solidFill>
            <a:schemeClr val="accent2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Rectangle 25"/>
          <p:cNvSpPr/>
          <p:nvPr/>
        </p:nvSpPr>
        <p:spPr>
          <a:xfrm>
            <a:off x="6120000" y="3258000"/>
            <a:ext cx="360000" cy="360000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840000" y="2538000"/>
            <a:ext cx="360000" cy="360000"/>
          </a:xfrm>
          <a:prstGeom prst="rect">
            <a:avLst/>
          </a:prstGeom>
          <a:solidFill>
            <a:srgbClr val="00B0F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6840000" y="4700674"/>
            <a:ext cx="360000" cy="360000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Rectangle 28"/>
          <p:cNvSpPr/>
          <p:nvPr/>
        </p:nvSpPr>
        <p:spPr>
          <a:xfrm>
            <a:off x="8280000" y="3258000"/>
            <a:ext cx="360000" cy="360000"/>
          </a:xfrm>
          <a:prstGeom prst="rect">
            <a:avLst/>
          </a:prstGeom>
          <a:solidFill>
            <a:srgbClr val="00B050">
              <a:alpha val="4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3007" y="2819242"/>
            <a:ext cx="3544662" cy="539742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14, 22, 35, 77…</a:t>
            </a:r>
          </a:p>
        </p:txBody>
      </p:sp>
      <p:sp>
        <p:nvSpPr>
          <p:cNvPr id="31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6638" y="3828946"/>
            <a:ext cx="3544662" cy="1407197"/>
          </a:xfrm>
          <a:prstGeom prst="wedgeEllipseCallout">
            <a:avLst>
              <a:gd name="adj1" fmla="val -50792"/>
              <a:gd name="adj2" fmla="val -612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Those numbers all have 4 factors; can you explain why?</a:t>
            </a:r>
          </a:p>
        </p:txBody>
      </p:sp>
      <p:pic>
        <p:nvPicPr>
          <p:cNvPr id="6" name="1">
            <a:hlinkClick r:id="" action="ppaction://media"/>
            <a:extLst>
              <a:ext uri="{FF2B5EF4-FFF2-40B4-BE49-F238E27FC236}">
                <a16:creationId xmlns:a16="http://schemas.microsoft.com/office/drawing/2014/main" id="{1B8B2FBE-1B55-4BD9-B6D6-6ED46C690E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8700" y="415200"/>
            <a:ext cx="609600" cy="6096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A9D4D4D-DD19-42C5-AFEC-50012C452AAC}"/>
              </a:ext>
            </a:extLst>
          </p:cNvPr>
          <p:cNvGrpSpPr/>
          <p:nvPr/>
        </p:nvGrpSpPr>
        <p:grpSpPr>
          <a:xfrm>
            <a:off x="5383958" y="1812757"/>
            <a:ext cx="2572610" cy="2555243"/>
            <a:chOff x="5383958" y="1812757"/>
            <a:chExt cx="2572610" cy="2555243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1273408-2E4C-4C99-9612-760FAEDB9B3E}"/>
                </a:ext>
              </a:extLst>
            </p:cNvPr>
            <p:cNvSpPr/>
            <p:nvPr/>
          </p:nvSpPr>
          <p:spPr>
            <a:xfrm>
              <a:off x="7555515" y="1812757"/>
              <a:ext cx="401053" cy="40105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3A2A4FF-2DB9-4251-838B-6FD5CF0F690A}"/>
                </a:ext>
              </a:extLst>
            </p:cNvPr>
            <p:cNvSpPr/>
            <p:nvPr/>
          </p:nvSpPr>
          <p:spPr>
            <a:xfrm>
              <a:off x="5383958" y="3966947"/>
              <a:ext cx="401053" cy="40105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370BD10-5E9F-400B-91F5-3BF6A2B9E1DB}"/>
              </a:ext>
            </a:extLst>
          </p:cNvPr>
          <p:cNvSpPr txBox="1"/>
          <p:nvPr/>
        </p:nvSpPr>
        <p:spPr>
          <a:xfrm>
            <a:off x="2131575" y="5570804"/>
            <a:ext cx="5547665" cy="523220"/>
          </a:xfrm>
          <a:prstGeom prst="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e.g. factors of </a:t>
            </a:r>
            <a:r>
              <a:rPr lang="en-GB" sz="2800" b="1" dirty="0"/>
              <a:t>22</a:t>
            </a:r>
            <a:r>
              <a:rPr lang="en-GB" sz="2800" dirty="0"/>
              <a:t> are </a:t>
            </a:r>
            <a:r>
              <a:rPr lang="en-GB" sz="2800" dirty="0">
                <a:solidFill>
                  <a:srgbClr val="C00000"/>
                </a:solidFill>
              </a:rPr>
              <a:t>2 </a:t>
            </a:r>
            <a:r>
              <a:rPr lang="en-GB" sz="2400" dirty="0">
                <a:solidFill>
                  <a:srgbClr val="253746"/>
                </a:solidFill>
              </a:rPr>
              <a:t>&amp;</a:t>
            </a:r>
            <a:r>
              <a:rPr lang="en-GB" sz="2800" dirty="0">
                <a:solidFill>
                  <a:srgbClr val="C00000"/>
                </a:solidFill>
              </a:rPr>
              <a:t> 11</a:t>
            </a:r>
            <a:r>
              <a:rPr lang="en-GB" sz="2800" dirty="0">
                <a:solidFill>
                  <a:srgbClr val="253746"/>
                </a:solidFill>
              </a:rPr>
              <a:t>,</a:t>
            </a:r>
            <a:r>
              <a:rPr lang="en-GB" sz="2800" dirty="0">
                <a:solidFill>
                  <a:srgbClr val="C00000"/>
                </a:solidFill>
              </a:rPr>
              <a:t> 1 </a:t>
            </a:r>
            <a:r>
              <a:rPr lang="en-GB" sz="2400" dirty="0">
                <a:solidFill>
                  <a:srgbClr val="253746"/>
                </a:solidFill>
              </a:rPr>
              <a:t>&amp;</a:t>
            </a:r>
            <a:r>
              <a:rPr lang="en-GB" sz="2800" dirty="0">
                <a:solidFill>
                  <a:srgbClr val="C00000"/>
                </a:solidFill>
              </a:rPr>
              <a:t> 22</a:t>
            </a:r>
          </a:p>
        </p:txBody>
      </p:sp>
      <p:pic>
        <p:nvPicPr>
          <p:cNvPr id="14" name="2">
            <a:hlinkClick r:id="" action="ppaction://media"/>
            <a:extLst>
              <a:ext uri="{FF2B5EF4-FFF2-40B4-BE49-F238E27FC236}">
                <a16:creationId xmlns:a16="http://schemas.microsoft.com/office/drawing/2014/main" id="{926F700E-53A9-424A-B84B-9652F3722E4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15962" y="57577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0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"/>
                            </p:stCondLst>
                            <p:childTnLst>
                              <p:par>
                                <p:cTn id="63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637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9" grpId="0" animBg="1"/>
      <p:bldP spid="16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2477</TotalTime>
  <Words>331</Words>
  <Application>Microsoft Office PowerPoint</Application>
  <PresentationFormat>On-screen Show (4:3)</PresentationFormat>
  <Paragraphs>54</Paragraphs>
  <Slides>5</Slides>
  <Notes>5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cannon</cp:lastModifiedBy>
  <cp:revision>213</cp:revision>
  <dcterms:created xsi:type="dcterms:W3CDTF">2018-09-13T11:08:58Z</dcterms:created>
  <dcterms:modified xsi:type="dcterms:W3CDTF">2020-03-30T12:26:50Z</dcterms:modified>
</cp:coreProperties>
</file>