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348" r:id="rId2"/>
    <p:sldId id="325" r:id="rId3"/>
    <p:sldId id="358" r:id="rId4"/>
    <p:sldId id="359" r:id="rId5"/>
    <p:sldId id="360" r:id="rId6"/>
    <p:sldId id="361" r:id="rId7"/>
    <p:sldId id="357" r:id="rId8"/>
    <p:sldId id="302" r:id="rId9"/>
    <p:sldId id="362" r:id="rId10"/>
    <p:sldId id="30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19"/>
    <p:restoredTop sz="95820"/>
  </p:normalViewPr>
  <p:slideViewPr>
    <p:cSldViewPr snapToGrid="0" snapToObjects="1">
      <p:cViewPr varScale="1">
        <p:scale>
          <a:sx n="82" d="100"/>
          <a:sy n="82" d="100"/>
        </p:scale>
        <p:origin x="184" y="6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32390-34D2-E04D-A83B-A9F0DD26335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067857AF-D512-4A4F-BF5C-8D9ACA2F42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6CD242D8-D5C7-3C4D-B238-A014A21B9220}"/>
              </a:ext>
            </a:extLst>
          </p:cNvPr>
          <p:cNvSpPr>
            <a:spLocks noGrp="1"/>
          </p:cNvSpPr>
          <p:nvPr>
            <p:ph type="dt" sz="half" idx="10"/>
          </p:nvPr>
        </p:nvSpPr>
        <p:spPr/>
        <p:txBody>
          <a:bodyPr/>
          <a:lstStyle/>
          <a:p>
            <a:fld id="{7016D05E-6620-F349-85FD-4F091EA6270F}" type="datetimeFigureOut">
              <a:rPr lang="en-US" smtClean="0"/>
              <a:t>3/23/20</a:t>
            </a:fld>
            <a:endParaRPr lang="en-US"/>
          </a:p>
        </p:txBody>
      </p:sp>
      <p:sp>
        <p:nvSpPr>
          <p:cNvPr id="5" name="Footer Placeholder 4">
            <a:extLst>
              <a:ext uri="{FF2B5EF4-FFF2-40B4-BE49-F238E27FC236}">
                <a16:creationId xmlns:a16="http://schemas.microsoft.com/office/drawing/2014/main" id="{5E15D0F6-A957-C440-8840-D2A5E0AC12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E11967-E24E-4149-B645-866878DE5560}"/>
              </a:ext>
            </a:extLst>
          </p:cNvPr>
          <p:cNvSpPr>
            <a:spLocks noGrp="1"/>
          </p:cNvSpPr>
          <p:nvPr>
            <p:ph type="sldNum" sz="quarter" idx="12"/>
          </p:nvPr>
        </p:nvSpPr>
        <p:spPr/>
        <p:txBody>
          <a:bodyPr/>
          <a:lstStyle/>
          <a:p>
            <a:fld id="{E83A170E-7A16-9147-B96F-94EBEBBE5321}" type="slidenum">
              <a:rPr lang="en-US" smtClean="0"/>
              <a:t>‹#›</a:t>
            </a:fld>
            <a:endParaRPr lang="en-US"/>
          </a:p>
        </p:txBody>
      </p:sp>
    </p:spTree>
    <p:extLst>
      <p:ext uri="{BB962C8B-B14F-4D97-AF65-F5344CB8AC3E}">
        <p14:creationId xmlns:p14="http://schemas.microsoft.com/office/powerpoint/2010/main" val="2415145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57BF1-E176-104B-8AF4-9056C5433355}"/>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B44A538-81DF-6442-AE26-87389127B83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6124B51-33DB-4444-8C16-B7217353EE2B}"/>
              </a:ext>
            </a:extLst>
          </p:cNvPr>
          <p:cNvSpPr>
            <a:spLocks noGrp="1"/>
          </p:cNvSpPr>
          <p:nvPr>
            <p:ph type="dt" sz="half" idx="10"/>
          </p:nvPr>
        </p:nvSpPr>
        <p:spPr/>
        <p:txBody>
          <a:bodyPr/>
          <a:lstStyle/>
          <a:p>
            <a:fld id="{7016D05E-6620-F349-85FD-4F091EA6270F}" type="datetimeFigureOut">
              <a:rPr lang="en-US" smtClean="0"/>
              <a:t>3/23/20</a:t>
            </a:fld>
            <a:endParaRPr lang="en-US"/>
          </a:p>
        </p:txBody>
      </p:sp>
      <p:sp>
        <p:nvSpPr>
          <p:cNvPr id="5" name="Footer Placeholder 4">
            <a:extLst>
              <a:ext uri="{FF2B5EF4-FFF2-40B4-BE49-F238E27FC236}">
                <a16:creationId xmlns:a16="http://schemas.microsoft.com/office/drawing/2014/main" id="{72EDFF9F-E47E-C14C-AE2E-B8A16CC33D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0E339A-0F8C-F64B-8D99-EBF438ABE4A9}"/>
              </a:ext>
            </a:extLst>
          </p:cNvPr>
          <p:cNvSpPr>
            <a:spLocks noGrp="1"/>
          </p:cNvSpPr>
          <p:nvPr>
            <p:ph type="sldNum" sz="quarter" idx="12"/>
          </p:nvPr>
        </p:nvSpPr>
        <p:spPr/>
        <p:txBody>
          <a:bodyPr/>
          <a:lstStyle/>
          <a:p>
            <a:fld id="{E83A170E-7A16-9147-B96F-94EBEBBE5321}" type="slidenum">
              <a:rPr lang="en-US" smtClean="0"/>
              <a:t>‹#›</a:t>
            </a:fld>
            <a:endParaRPr lang="en-US"/>
          </a:p>
        </p:txBody>
      </p:sp>
    </p:spTree>
    <p:extLst>
      <p:ext uri="{BB962C8B-B14F-4D97-AF65-F5344CB8AC3E}">
        <p14:creationId xmlns:p14="http://schemas.microsoft.com/office/powerpoint/2010/main" val="718388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3835BB-42C7-4A4F-B295-1C8A1EF2C7FD}"/>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3B8D27A-8649-0445-8365-FE7890BED7A1}"/>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BF204D0-CCB9-D546-826B-20314194D7B3}"/>
              </a:ext>
            </a:extLst>
          </p:cNvPr>
          <p:cNvSpPr>
            <a:spLocks noGrp="1"/>
          </p:cNvSpPr>
          <p:nvPr>
            <p:ph type="dt" sz="half" idx="10"/>
          </p:nvPr>
        </p:nvSpPr>
        <p:spPr/>
        <p:txBody>
          <a:bodyPr/>
          <a:lstStyle/>
          <a:p>
            <a:fld id="{7016D05E-6620-F349-85FD-4F091EA6270F}" type="datetimeFigureOut">
              <a:rPr lang="en-US" smtClean="0"/>
              <a:t>3/23/20</a:t>
            </a:fld>
            <a:endParaRPr lang="en-US"/>
          </a:p>
        </p:txBody>
      </p:sp>
      <p:sp>
        <p:nvSpPr>
          <p:cNvPr id="5" name="Footer Placeholder 4">
            <a:extLst>
              <a:ext uri="{FF2B5EF4-FFF2-40B4-BE49-F238E27FC236}">
                <a16:creationId xmlns:a16="http://schemas.microsoft.com/office/drawing/2014/main" id="{59D97AA3-A004-B14B-B8D3-5BD4426334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0649C6-AE51-D24D-BB13-1F0070B39BF0}"/>
              </a:ext>
            </a:extLst>
          </p:cNvPr>
          <p:cNvSpPr>
            <a:spLocks noGrp="1"/>
          </p:cNvSpPr>
          <p:nvPr>
            <p:ph type="sldNum" sz="quarter" idx="12"/>
          </p:nvPr>
        </p:nvSpPr>
        <p:spPr/>
        <p:txBody>
          <a:bodyPr/>
          <a:lstStyle/>
          <a:p>
            <a:fld id="{E83A170E-7A16-9147-B96F-94EBEBBE5321}" type="slidenum">
              <a:rPr lang="en-US" smtClean="0"/>
              <a:t>‹#›</a:t>
            </a:fld>
            <a:endParaRPr lang="en-US"/>
          </a:p>
        </p:txBody>
      </p:sp>
    </p:spTree>
    <p:extLst>
      <p:ext uri="{BB962C8B-B14F-4D97-AF65-F5344CB8AC3E}">
        <p14:creationId xmlns:p14="http://schemas.microsoft.com/office/powerpoint/2010/main" val="3282747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3221F-A909-E041-9773-50F7A74361D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D54D0AF-8C9C-DC47-A7FE-ABF88843E3F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C11CCC9-C364-E44C-B714-C516B5C6311A}"/>
              </a:ext>
            </a:extLst>
          </p:cNvPr>
          <p:cNvSpPr>
            <a:spLocks noGrp="1"/>
          </p:cNvSpPr>
          <p:nvPr>
            <p:ph type="dt" sz="half" idx="10"/>
          </p:nvPr>
        </p:nvSpPr>
        <p:spPr/>
        <p:txBody>
          <a:bodyPr/>
          <a:lstStyle/>
          <a:p>
            <a:fld id="{7016D05E-6620-F349-85FD-4F091EA6270F}" type="datetimeFigureOut">
              <a:rPr lang="en-US" smtClean="0"/>
              <a:t>3/23/20</a:t>
            </a:fld>
            <a:endParaRPr lang="en-US"/>
          </a:p>
        </p:txBody>
      </p:sp>
      <p:sp>
        <p:nvSpPr>
          <p:cNvPr id="5" name="Footer Placeholder 4">
            <a:extLst>
              <a:ext uri="{FF2B5EF4-FFF2-40B4-BE49-F238E27FC236}">
                <a16:creationId xmlns:a16="http://schemas.microsoft.com/office/drawing/2014/main" id="{4B391EA3-053C-0240-AB0E-C8437B10C9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5AAB70-E039-6842-820A-FCB4B0D6FBF4}"/>
              </a:ext>
            </a:extLst>
          </p:cNvPr>
          <p:cNvSpPr>
            <a:spLocks noGrp="1"/>
          </p:cNvSpPr>
          <p:nvPr>
            <p:ph type="sldNum" sz="quarter" idx="12"/>
          </p:nvPr>
        </p:nvSpPr>
        <p:spPr/>
        <p:txBody>
          <a:bodyPr/>
          <a:lstStyle/>
          <a:p>
            <a:fld id="{E83A170E-7A16-9147-B96F-94EBEBBE5321}" type="slidenum">
              <a:rPr lang="en-US" smtClean="0"/>
              <a:t>‹#›</a:t>
            </a:fld>
            <a:endParaRPr lang="en-US"/>
          </a:p>
        </p:txBody>
      </p:sp>
    </p:spTree>
    <p:extLst>
      <p:ext uri="{BB962C8B-B14F-4D97-AF65-F5344CB8AC3E}">
        <p14:creationId xmlns:p14="http://schemas.microsoft.com/office/powerpoint/2010/main" val="3292490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97B84-53A0-C246-B08D-3FACF285408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7C20E877-36A6-3B4B-B3FD-BA401F84D66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A70306F-9C32-8341-B5D8-552D2C7431EC}"/>
              </a:ext>
            </a:extLst>
          </p:cNvPr>
          <p:cNvSpPr>
            <a:spLocks noGrp="1"/>
          </p:cNvSpPr>
          <p:nvPr>
            <p:ph type="dt" sz="half" idx="10"/>
          </p:nvPr>
        </p:nvSpPr>
        <p:spPr/>
        <p:txBody>
          <a:bodyPr/>
          <a:lstStyle/>
          <a:p>
            <a:fld id="{7016D05E-6620-F349-85FD-4F091EA6270F}" type="datetimeFigureOut">
              <a:rPr lang="en-US" smtClean="0"/>
              <a:t>3/23/20</a:t>
            </a:fld>
            <a:endParaRPr lang="en-US"/>
          </a:p>
        </p:txBody>
      </p:sp>
      <p:sp>
        <p:nvSpPr>
          <p:cNvPr id="5" name="Footer Placeholder 4">
            <a:extLst>
              <a:ext uri="{FF2B5EF4-FFF2-40B4-BE49-F238E27FC236}">
                <a16:creationId xmlns:a16="http://schemas.microsoft.com/office/drawing/2014/main" id="{77CC05BF-0D70-3949-AFF1-F5D10C640E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74E107-69DC-C74A-88B4-BEE2669AD460}"/>
              </a:ext>
            </a:extLst>
          </p:cNvPr>
          <p:cNvSpPr>
            <a:spLocks noGrp="1"/>
          </p:cNvSpPr>
          <p:nvPr>
            <p:ph type="sldNum" sz="quarter" idx="12"/>
          </p:nvPr>
        </p:nvSpPr>
        <p:spPr/>
        <p:txBody>
          <a:bodyPr/>
          <a:lstStyle/>
          <a:p>
            <a:fld id="{E83A170E-7A16-9147-B96F-94EBEBBE5321}" type="slidenum">
              <a:rPr lang="en-US" smtClean="0"/>
              <a:t>‹#›</a:t>
            </a:fld>
            <a:endParaRPr lang="en-US"/>
          </a:p>
        </p:txBody>
      </p:sp>
    </p:spTree>
    <p:extLst>
      <p:ext uri="{BB962C8B-B14F-4D97-AF65-F5344CB8AC3E}">
        <p14:creationId xmlns:p14="http://schemas.microsoft.com/office/powerpoint/2010/main" val="1743468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2176C-BAD8-2542-B981-05A30EEDB7C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E26459E-31B4-FC41-9D44-EA1D5CC3C9A7}"/>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2B168DEF-2777-AA41-96B6-085F07926624}"/>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78AB86AA-BCE1-424B-984F-F6F651732C7F}"/>
              </a:ext>
            </a:extLst>
          </p:cNvPr>
          <p:cNvSpPr>
            <a:spLocks noGrp="1"/>
          </p:cNvSpPr>
          <p:nvPr>
            <p:ph type="dt" sz="half" idx="10"/>
          </p:nvPr>
        </p:nvSpPr>
        <p:spPr/>
        <p:txBody>
          <a:bodyPr/>
          <a:lstStyle/>
          <a:p>
            <a:fld id="{7016D05E-6620-F349-85FD-4F091EA6270F}" type="datetimeFigureOut">
              <a:rPr lang="en-US" smtClean="0"/>
              <a:t>3/23/20</a:t>
            </a:fld>
            <a:endParaRPr lang="en-US"/>
          </a:p>
        </p:txBody>
      </p:sp>
      <p:sp>
        <p:nvSpPr>
          <p:cNvPr id="6" name="Footer Placeholder 5">
            <a:extLst>
              <a:ext uri="{FF2B5EF4-FFF2-40B4-BE49-F238E27FC236}">
                <a16:creationId xmlns:a16="http://schemas.microsoft.com/office/drawing/2014/main" id="{587AB9C9-D96B-D045-8E68-7134A687CB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EBFBA3-DFB5-554F-9ED2-043AB9A0C19F}"/>
              </a:ext>
            </a:extLst>
          </p:cNvPr>
          <p:cNvSpPr>
            <a:spLocks noGrp="1"/>
          </p:cNvSpPr>
          <p:nvPr>
            <p:ph type="sldNum" sz="quarter" idx="12"/>
          </p:nvPr>
        </p:nvSpPr>
        <p:spPr/>
        <p:txBody>
          <a:bodyPr/>
          <a:lstStyle/>
          <a:p>
            <a:fld id="{E83A170E-7A16-9147-B96F-94EBEBBE5321}" type="slidenum">
              <a:rPr lang="en-US" smtClean="0"/>
              <a:t>‹#›</a:t>
            </a:fld>
            <a:endParaRPr lang="en-US"/>
          </a:p>
        </p:txBody>
      </p:sp>
    </p:spTree>
    <p:extLst>
      <p:ext uri="{BB962C8B-B14F-4D97-AF65-F5344CB8AC3E}">
        <p14:creationId xmlns:p14="http://schemas.microsoft.com/office/powerpoint/2010/main" val="1641464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5E076-4B9D-9E41-A04D-0A4738CDA8C0}"/>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6796B53-C73D-3D4C-96C8-B4FEBB3E2B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37CC071-1198-2C4D-9DAC-E9BFAC71BDE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1FE81EF-4CBF-5242-AE8F-A0D8368F2F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DAA9343-0DE3-104C-965F-592BCAE04DB2}"/>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F8102061-1DFE-6343-B654-CD9AD02817F7}"/>
              </a:ext>
            </a:extLst>
          </p:cNvPr>
          <p:cNvSpPr>
            <a:spLocks noGrp="1"/>
          </p:cNvSpPr>
          <p:nvPr>
            <p:ph type="dt" sz="half" idx="10"/>
          </p:nvPr>
        </p:nvSpPr>
        <p:spPr/>
        <p:txBody>
          <a:bodyPr/>
          <a:lstStyle/>
          <a:p>
            <a:fld id="{7016D05E-6620-F349-85FD-4F091EA6270F}" type="datetimeFigureOut">
              <a:rPr lang="en-US" smtClean="0"/>
              <a:t>3/23/20</a:t>
            </a:fld>
            <a:endParaRPr lang="en-US"/>
          </a:p>
        </p:txBody>
      </p:sp>
      <p:sp>
        <p:nvSpPr>
          <p:cNvPr id="8" name="Footer Placeholder 7">
            <a:extLst>
              <a:ext uri="{FF2B5EF4-FFF2-40B4-BE49-F238E27FC236}">
                <a16:creationId xmlns:a16="http://schemas.microsoft.com/office/drawing/2014/main" id="{674A2F3F-DF22-2C45-AC7B-7523B23787B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038A467-042E-9940-89FC-E8F5EADD4A7E}"/>
              </a:ext>
            </a:extLst>
          </p:cNvPr>
          <p:cNvSpPr>
            <a:spLocks noGrp="1"/>
          </p:cNvSpPr>
          <p:nvPr>
            <p:ph type="sldNum" sz="quarter" idx="12"/>
          </p:nvPr>
        </p:nvSpPr>
        <p:spPr/>
        <p:txBody>
          <a:bodyPr/>
          <a:lstStyle/>
          <a:p>
            <a:fld id="{E83A170E-7A16-9147-B96F-94EBEBBE5321}" type="slidenum">
              <a:rPr lang="en-US" smtClean="0"/>
              <a:t>‹#›</a:t>
            </a:fld>
            <a:endParaRPr lang="en-US"/>
          </a:p>
        </p:txBody>
      </p:sp>
    </p:spTree>
    <p:extLst>
      <p:ext uri="{BB962C8B-B14F-4D97-AF65-F5344CB8AC3E}">
        <p14:creationId xmlns:p14="http://schemas.microsoft.com/office/powerpoint/2010/main" val="3185880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9D5B3-4182-7540-AFE4-9BF18B7F561F}"/>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C8A4F21B-CAEB-CC43-84E5-7745C27732BC}"/>
              </a:ext>
            </a:extLst>
          </p:cNvPr>
          <p:cNvSpPr>
            <a:spLocks noGrp="1"/>
          </p:cNvSpPr>
          <p:nvPr>
            <p:ph type="dt" sz="half" idx="10"/>
          </p:nvPr>
        </p:nvSpPr>
        <p:spPr/>
        <p:txBody>
          <a:bodyPr/>
          <a:lstStyle/>
          <a:p>
            <a:fld id="{7016D05E-6620-F349-85FD-4F091EA6270F}" type="datetimeFigureOut">
              <a:rPr lang="en-US" smtClean="0"/>
              <a:t>3/23/20</a:t>
            </a:fld>
            <a:endParaRPr lang="en-US"/>
          </a:p>
        </p:txBody>
      </p:sp>
      <p:sp>
        <p:nvSpPr>
          <p:cNvPr id="4" name="Footer Placeholder 3">
            <a:extLst>
              <a:ext uri="{FF2B5EF4-FFF2-40B4-BE49-F238E27FC236}">
                <a16:creationId xmlns:a16="http://schemas.microsoft.com/office/drawing/2014/main" id="{68F6C209-F602-154B-8442-1335EF8AC6C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922D0E3-410F-F14C-9D14-69593BCE0EB6}"/>
              </a:ext>
            </a:extLst>
          </p:cNvPr>
          <p:cNvSpPr>
            <a:spLocks noGrp="1"/>
          </p:cNvSpPr>
          <p:nvPr>
            <p:ph type="sldNum" sz="quarter" idx="12"/>
          </p:nvPr>
        </p:nvSpPr>
        <p:spPr/>
        <p:txBody>
          <a:bodyPr/>
          <a:lstStyle/>
          <a:p>
            <a:fld id="{E83A170E-7A16-9147-B96F-94EBEBBE5321}" type="slidenum">
              <a:rPr lang="en-US" smtClean="0"/>
              <a:t>‹#›</a:t>
            </a:fld>
            <a:endParaRPr lang="en-US"/>
          </a:p>
        </p:txBody>
      </p:sp>
    </p:spTree>
    <p:extLst>
      <p:ext uri="{BB962C8B-B14F-4D97-AF65-F5344CB8AC3E}">
        <p14:creationId xmlns:p14="http://schemas.microsoft.com/office/powerpoint/2010/main" val="2400902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BF2151-D541-9A44-911E-A5AF76FB6AE6}"/>
              </a:ext>
            </a:extLst>
          </p:cNvPr>
          <p:cNvSpPr>
            <a:spLocks noGrp="1"/>
          </p:cNvSpPr>
          <p:nvPr>
            <p:ph type="dt" sz="half" idx="10"/>
          </p:nvPr>
        </p:nvSpPr>
        <p:spPr/>
        <p:txBody>
          <a:bodyPr/>
          <a:lstStyle/>
          <a:p>
            <a:fld id="{7016D05E-6620-F349-85FD-4F091EA6270F}" type="datetimeFigureOut">
              <a:rPr lang="en-US" smtClean="0"/>
              <a:t>3/23/20</a:t>
            </a:fld>
            <a:endParaRPr lang="en-US"/>
          </a:p>
        </p:txBody>
      </p:sp>
      <p:sp>
        <p:nvSpPr>
          <p:cNvPr id="3" name="Footer Placeholder 2">
            <a:extLst>
              <a:ext uri="{FF2B5EF4-FFF2-40B4-BE49-F238E27FC236}">
                <a16:creationId xmlns:a16="http://schemas.microsoft.com/office/drawing/2014/main" id="{EC4142E4-C151-D047-8BA9-6B3858310D5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5C8C3BE-70DF-3B46-A751-B4BFB44382FF}"/>
              </a:ext>
            </a:extLst>
          </p:cNvPr>
          <p:cNvSpPr>
            <a:spLocks noGrp="1"/>
          </p:cNvSpPr>
          <p:nvPr>
            <p:ph type="sldNum" sz="quarter" idx="12"/>
          </p:nvPr>
        </p:nvSpPr>
        <p:spPr/>
        <p:txBody>
          <a:bodyPr/>
          <a:lstStyle/>
          <a:p>
            <a:fld id="{E83A170E-7A16-9147-B96F-94EBEBBE5321}" type="slidenum">
              <a:rPr lang="en-US" smtClean="0"/>
              <a:t>‹#›</a:t>
            </a:fld>
            <a:endParaRPr lang="en-US"/>
          </a:p>
        </p:txBody>
      </p:sp>
    </p:spTree>
    <p:extLst>
      <p:ext uri="{BB962C8B-B14F-4D97-AF65-F5344CB8AC3E}">
        <p14:creationId xmlns:p14="http://schemas.microsoft.com/office/powerpoint/2010/main" val="1023354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EE635-098A-2D42-AC5C-1BD82DCBC79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1E5C3AF3-E538-7A44-9104-D9E7D179E8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5360F054-05C1-A945-B807-5BD660154F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5FE47CA-37FC-2242-A628-A1EA25FEE055}"/>
              </a:ext>
            </a:extLst>
          </p:cNvPr>
          <p:cNvSpPr>
            <a:spLocks noGrp="1"/>
          </p:cNvSpPr>
          <p:nvPr>
            <p:ph type="dt" sz="half" idx="10"/>
          </p:nvPr>
        </p:nvSpPr>
        <p:spPr/>
        <p:txBody>
          <a:bodyPr/>
          <a:lstStyle/>
          <a:p>
            <a:fld id="{7016D05E-6620-F349-85FD-4F091EA6270F}" type="datetimeFigureOut">
              <a:rPr lang="en-US" smtClean="0"/>
              <a:t>3/23/20</a:t>
            </a:fld>
            <a:endParaRPr lang="en-US"/>
          </a:p>
        </p:txBody>
      </p:sp>
      <p:sp>
        <p:nvSpPr>
          <p:cNvPr id="6" name="Footer Placeholder 5">
            <a:extLst>
              <a:ext uri="{FF2B5EF4-FFF2-40B4-BE49-F238E27FC236}">
                <a16:creationId xmlns:a16="http://schemas.microsoft.com/office/drawing/2014/main" id="{D9236C6E-D051-A34C-8D73-823CC505F4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7C0932-3FD4-524D-AA2E-0405BAE2BF48}"/>
              </a:ext>
            </a:extLst>
          </p:cNvPr>
          <p:cNvSpPr>
            <a:spLocks noGrp="1"/>
          </p:cNvSpPr>
          <p:nvPr>
            <p:ph type="sldNum" sz="quarter" idx="12"/>
          </p:nvPr>
        </p:nvSpPr>
        <p:spPr/>
        <p:txBody>
          <a:bodyPr/>
          <a:lstStyle/>
          <a:p>
            <a:fld id="{E83A170E-7A16-9147-B96F-94EBEBBE5321}" type="slidenum">
              <a:rPr lang="en-US" smtClean="0"/>
              <a:t>‹#›</a:t>
            </a:fld>
            <a:endParaRPr lang="en-US"/>
          </a:p>
        </p:txBody>
      </p:sp>
    </p:spTree>
    <p:extLst>
      <p:ext uri="{BB962C8B-B14F-4D97-AF65-F5344CB8AC3E}">
        <p14:creationId xmlns:p14="http://schemas.microsoft.com/office/powerpoint/2010/main" val="125645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22A8C-C76B-5C4A-8656-42150B6DE32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A96CE813-A0C8-264E-8847-1D9DD7D189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5FB437E-8B2E-6048-8BD3-92FF20154F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5330BC6-E9C1-8E48-A59D-6C83DBC640C0}"/>
              </a:ext>
            </a:extLst>
          </p:cNvPr>
          <p:cNvSpPr>
            <a:spLocks noGrp="1"/>
          </p:cNvSpPr>
          <p:nvPr>
            <p:ph type="dt" sz="half" idx="10"/>
          </p:nvPr>
        </p:nvSpPr>
        <p:spPr/>
        <p:txBody>
          <a:bodyPr/>
          <a:lstStyle/>
          <a:p>
            <a:fld id="{7016D05E-6620-F349-85FD-4F091EA6270F}" type="datetimeFigureOut">
              <a:rPr lang="en-US" smtClean="0"/>
              <a:t>3/23/20</a:t>
            </a:fld>
            <a:endParaRPr lang="en-US"/>
          </a:p>
        </p:txBody>
      </p:sp>
      <p:sp>
        <p:nvSpPr>
          <p:cNvPr id="6" name="Footer Placeholder 5">
            <a:extLst>
              <a:ext uri="{FF2B5EF4-FFF2-40B4-BE49-F238E27FC236}">
                <a16:creationId xmlns:a16="http://schemas.microsoft.com/office/drawing/2014/main" id="{61C1F3F1-A741-7944-87B2-CF074B1AFC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9A3245-689F-5949-90D2-4289D96B4CAE}"/>
              </a:ext>
            </a:extLst>
          </p:cNvPr>
          <p:cNvSpPr>
            <a:spLocks noGrp="1"/>
          </p:cNvSpPr>
          <p:nvPr>
            <p:ph type="sldNum" sz="quarter" idx="12"/>
          </p:nvPr>
        </p:nvSpPr>
        <p:spPr/>
        <p:txBody>
          <a:bodyPr/>
          <a:lstStyle/>
          <a:p>
            <a:fld id="{E83A170E-7A16-9147-B96F-94EBEBBE5321}" type="slidenum">
              <a:rPr lang="en-US" smtClean="0"/>
              <a:t>‹#›</a:t>
            </a:fld>
            <a:endParaRPr lang="en-US"/>
          </a:p>
        </p:txBody>
      </p:sp>
    </p:spTree>
    <p:extLst>
      <p:ext uri="{BB962C8B-B14F-4D97-AF65-F5344CB8AC3E}">
        <p14:creationId xmlns:p14="http://schemas.microsoft.com/office/powerpoint/2010/main" val="3816194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C5CCBE-FF55-294C-9A98-21B90D6B36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0D2075B-27C1-394D-A1A9-C4A9EAD486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2C6CCDA-FCC3-AA45-89B1-B6B46BB6C8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16D05E-6620-F349-85FD-4F091EA6270F}" type="datetimeFigureOut">
              <a:rPr lang="en-US" smtClean="0"/>
              <a:t>3/23/20</a:t>
            </a:fld>
            <a:endParaRPr lang="en-US"/>
          </a:p>
        </p:txBody>
      </p:sp>
      <p:sp>
        <p:nvSpPr>
          <p:cNvPr id="5" name="Footer Placeholder 4">
            <a:extLst>
              <a:ext uri="{FF2B5EF4-FFF2-40B4-BE49-F238E27FC236}">
                <a16:creationId xmlns:a16="http://schemas.microsoft.com/office/drawing/2014/main" id="{1A47CDE5-424F-694A-ACE3-558F616896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C263ABD-2FEA-0B43-9897-FA99D00C8D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3A170E-7A16-9147-B96F-94EBEBBE5321}" type="slidenum">
              <a:rPr lang="en-US" smtClean="0"/>
              <a:t>‹#›</a:t>
            </a:fld>
            <a:endParaRPr lang="en-US"/>
          </a:p>
        </p:txBody>
      </p:sp>
    </p:spTree>
    <p:extLst>
      <p:ext uri="{BB962C8B-B14F-4D97-AF65-F5344CB8AC3E}">
        <p14:creationId xmlns:p14="http://schemas.microsoft.com/office/powerpoint/2010/main" val="5138595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March 2020</a:t>
            </a:r>
          </a:p>
        </p:txBody>
      </p:sp>
      <p:sp>
        <p:nvSpPr>
          <p:cNvPr id="3" name="Subtitle 2"/>
          <p:cNvSpPr>
            <a:spLocks noGrp="1"/>
          </p:cNvSpPr>
          <p:nvPr>
            <p:ph type="subTitle" idx="1"/>
          </p:nvPr>
        </p:nvSpPr>
        <p:spPr/>
        <p:txBody>
          <a:bodyPr/>
          <a:lstStyle/>
          <a:p>
            <a:r>
              <a:rPr lang="en-US" dirty="0"/>
              <a:t>LO: To write a formal letter from King George to the landlord.</a:t>
            </a:r>
          </a:p>
        </p:txBody>
      </p:sp>
    </p:spTree>
    <p:extLst>
      <p:ext uri="{BB962C8B-B14F-4D97-AF65-F5344CB8AC3E}">
        <p14:creationId xmlns:p14="http://schemas.microsoft.com/office/powerpoint/2010/main" val="40549200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Remember </a:t>
            </a:r>
            <a:r>
              <a:rPr lang="en-US" b="1" u="sng" dirty="0"/>
              <a:t>the purpose of your letter</a:t>
            </a:r>
            <a:r>
              <a:rPr lang="en-US" dirty="0"/>
              <a:t>.</a:t>
            </a:r>
          </a:p>
        </p:txBody>
      </p:sp>
      <p:sp>
        <p:nvSpPr>
          <p:cNvPr id="3" name="Content Placeholder 2"/>
          <p:cNvSpPr>
            <a:spLocks noGrp="1"/>
          </p:cNvSpPr>
          <p:nvPr>
            <p:ph idx="1"/>
          </p:nvPr>
        </p:nvSpPr>
        <p:spPr/>
        <p:txBody>
          <a:bodyPr/>
          <a:lstStyle/>
          <a:p>
            <a:r>
              <a:rPr lang="en-US" dirty="0"/>
              <a:t>Why are you writing this?</a:t>
            </a:r>
          </a:p>
          <a:p>
            <a:r>
              <a:rPr lang="en-US" dirty="0"/>
              <a:t>What are you trying to achieve?</a:t>
            </a:r>
          </a:p>
          <a:p>
            <a:r>
              <a:rPr lang="en-US" dirty="0"/>
              <a:t>Everything you say should be a stepping stone to achieving this goal.</a:t>
            </a:r>
          </a:p>
        </p:txBody>
      </p:sp>
    </p:spTree>
    <p:extLst>
      <p:ext uri="{BB962C8B-B14F-4D97-AF65-F5344CB8AC3E}">
        <p14:creationId xmlns:p14="http://schemas.microsoft.com/office/powerpoint/2010/main" val="3955696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b="1" dirty="0"/>
              <a:t>King George </a:t>
            </a:r>
            <a:r>
              <a:rPr lang="en-US" dirty="0"/>
              <a:t>is going to write a </a:t>
            </a:r>
            <a:r>
              <a:rPr lang="en-US" b="1" u="sng" dirty="0"/>
              <a:t>formal</a:t>
            </a:r>
            <a:r>
              <a:rPr lang="en-US" dirty="0"/>
              <a:t> letter to the landlord to: explain what happened; to express his sincerest apologies; to cover up some of what happened and maybe even to offer some compensation.</a:t>
            </a:r>
          </a:p>
          <a:p>
            <a:pPr marL="0" indent="0">
              <a:buNone/>
            </a:pPr>
            <a:endParaRPr lang="en-US" dirty="0"/>
          </a:p>
          <a:p>
            <a:pPr marL="0" indent="0">
              <a:buNone/>
            </a:pPr>
            <a:r>
              <a:rPr lang="en-US" b="1" u="sng" dirty="0"/>
              <a:t>Useful Information</a:t>
            </a:r>
            <a:br>
              <a:rPr lang="en-US" dirty="0"/>
            </a:br>
            <a:r>
              <a:rPr lang="en-US" dirty="0"/>
              <a:t>King George III</a:t>
            </a:r>
          </a:p>
          <a:p>
            <a:pPr marL="0" indent="0">
              <a:buNone/>
            </a:pPr>
            <a:r>
              <a:rPr lang="en-US" dirty="0"/>
              <a:t>18</a:t>
            </a:r>
            <a:r>
              <a:rPr lang="en-US" baseline="30000" dirty="0"/>
              <a:t>th</a:t>
            </a:r>
            <a:r>
              <a:rPr lang="en-US" dirty="0"/>
              <a:t> Century – 1700s</a:t>
            </a:r>
          </a:p>
          <a:p>
            <a:pPr marL="0" indent="0">
              <a:buNone/>
            </a:pPr>
            <a:r>
              <a:rPr lang="en-US" dirty="0"/>
              <a:t>25 October 1760 was when he first became King.</a:t>
            </a:r>
          </a:p>
        </p:txBody>
      </p:sp>
      <p:pic>
        <p:nvPicPr>
          <p:cNvPr id="4" name="Picture 3">
            <a:extLst>
              <a:ext uri="{FF2B5EF4-FFF2-40B4-BE49-F238E27FC236}">
                <a16:creationId xmlns:a16="http://schemas.microsoft.com/office/drawing/2014/main" id="{1BE146D6-8A37-6441-B44C-0A87BC72A70D}"/>
              </a:ext>
            </a:extLst>
          </p:cNvPr>
          <p:cNvPicPr>
            <a:picLocks noChangeAspect="1"/>
          </p:cNvPicPr>
          <p:nvPr/>
        </p:nvPicPr>
        <p:blipFill>
          <a:blip r:embed="rId2"/>
          <a:stretch>
            <a:fillRect/>
          </a:stretch>
        </p:blipFill>
        <p:spPr>
          <a:xfrm>
            <a:off x="9173979" y="247337"/>
            <a:ext cx="2593299" cy="1458731"/>
          </a:xfrm>
          <a:prstGeom prst="rect">
            <a:avLst/>
          </a:prstGeom>
        </p:spPr>
      </p:pic>
    </p:spTree>
    <p:extLst>
      <p:ext uri="{BB962C8B-B14F-4D97-AF65-F5344CB8AC3E}">
        <p14:creationId xmlns:p14="http://schemas.microsoft.com/office/powerpoint/2010/main" val="3212600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293092"/>
            <a:ext cx="8229600" cy="6408088"/>
          </a:xfrm>
        </p:spPr>
        <p:txBody>
          <a:bodyPr>
            <a:normAutofit lnSpcReduction="10000"/>
          </a:bodyPr>
          <a:lstStyle/>
          <a:p>
            <a:pPr marL="0" indent="0">
              <a:buNone/>
            </a:pPr>
            <a:r>
              <a:rPr lang="en-US" sz="2400" dirty="0"/>
              <a:t>														Sender’s Address</a:t>
            </a:r>
            <a:br>
              <a:rPr lang="en-US" sz="2400" dirty="0"/>
            </a:br>
            <a:r>
              <a:rPr lang="en-US" sz="2400" dirty="0"/>
              <a:t>														Date</a:t>
            </a:r>
          </a:p>
          <a:p>
            <a:pPr marL="0" indent="0">
              <a:buNone/>
            </a:pPr>
            <a:endParaRPr lang="en-US" sz="2400" dirty="0"/>
          </a:p>
          <a:p>
            <a:pPr marL="0" indent="0">
              <a:buNone/>
            </a:pPr>
            <a:r>
              <a:rPr lang="en-US" sz="2400" dirty="0"/>
              <a:t>Receiver’s Name </a:t>
            </a:r>
            <a:br>
              <a:rPr lang="en-US" sz="2400" dirty="0"/>
            </a:br>
            <a:r>
              <a:rPr lang="en-US" sz="2400" dirty="0"/>
              <a:t>Receiver’s Address</a:t>
            </a:r>
          </a:p>
          <a:p>
            <a:pPr marL="0" indent="0">
              <a:buNone/>
            </a:pPr>
            <a:endParaRPr lang="en-US" sz="2400" dirty="0"/>
          </a:p>
          <a:p>
            <a:pPr marL="0" indent="0">
              <a:buNone/>
            </a:pPr>
            <a:r>
              <a:rPr lang="en-US" sz="2400" dirty="0"/>
              <a:t>Formal Greeting </a:t>
            </a:r>
            <a:br>
              <a:rPr lang="en-US" sz="2400" dirty="0"/>
            </a:br>
            <a:br>
              <a:rPr lang="en-US" sz="2400" dirty="0"/>
            </a:br>
            <a:r>
              <a:rPr lang="en-US" sz="2400" dirty="0"/>
              <a:t>Introductory paragraph which explains the purpose of letter.</a:t>
            </a:r>
            <a:br>
              <a:rPr lang="en-US" sz="2400" dirty="0"/>
            </a:br>
            <a:endParaRPr lang="en-US" sz="2400" dirty="0"/>
          </a:p>
          <a:p>
            <a:pPr marL="0" indent="0">
              <a:buNone/>
            </a:pPr>
            <a:r>
              <a:rPr lang="en-US" sz="2400" dirty="0"/>
              <a:t>3-4 paragraphs of content.</a:t>
            </a:r>
            <a:br>
              <a:rPr lang="en-US" sz="2400" dirty="0"/>
            </a:br>
            <a:br>
              <a:rPr lang="en-US" sz="2400" dirty="0"/>
            </a:br>
            <a:r>
              <a:rPr lang="en-US" sz="2400" dirty="0"/>
              <a:t>Concluding statement.</a:t>
            </a:r>
            <a:br>
              <a:rPr lang="en-US" sz="2400" dirty="0"/>
            </a:br>
            <a:br>
              <a:rPr lang="en-US" sz="2400" dirty="0"/>
            </a:br>
            <a:r>
              <a:rPr lang="en-US" sz="2400" dirty="0"/>
              <a:t>Formal sign off.</a:t>
            </a:r>
            <a:br>
              <a:rPr lang="en-US" sz="2400" dirty="0"/>
            </a:br>
            <a:r>
              <a:rPr lang="en-US" sz="2400" dirty="0"/>
              <a:t>Sender’s name: signed</a:t>
            </a:r>
            <a:br>
              <a:rPr lang="en-US" sz="2400" dirty="0"/>
            </a:br>
            <a:r>
              <a:rPr lang="en-US" sz="2400" dirty="0"/>
              <a:t>Sender’s name: printed</a:t>
            </a:r>
          </a:p>
        </p:txBody>
      </p:sp>
      <p:sp>
        <p:nvSpPr>
          <p:cNvPr id="4" name="TextBox 3">
            <a:extLst>
              <a:ext uri="{FF2B5EF4-FFF2-40B4-BE49-F238E27FC236}">
                <a16:creationId xmlns:a16="http://schemas.microsoft.com/office/drawing/2014/main" id="{F5BE298D-BB46-444C-B406-57E87E369168}"/>
              </a:ext>
            </a:extLst>
          </p:cNvPr>
          <p:cNvSpPr txBox="1"/>
          <p:nvPr/>
        </p:nvSpPr>
        <p:spPr>
          <a:xfrm>
            <a:off x="666427" y="511444"/>
            <a:ext cx="4308529" cy="400110"/>
          </a:xfrm>
          <a:prstGeom prst="rect">
            <a:avLst/>
          </a:prstGeom>
          <a:noFill/>
        </p:spPr>
        <p:txBody>
          <a:bodyPr wrap="square" rtlCol="0">
            <a:spAutoFit/>
          </a:bodyPr>
          <a:lstStyle/>
          <a:p>
            <a:r>
              <a:rPr lang="en-US" sz="2000" b="1" u="sng" dirty="0"/>
              <a:t>How to structure your formal letter:</a:t>
            </a:r>
          </a:p>
        </p:txBody>
      </p:sp>
    </p:spTree>
    <p:extLst>
      <p:ext uri="{BB962C8B-B14F-4D97-AF65-F5344CB8AC3E}">
        <p14:creationId xmlns:p14="http://schemas.microsoft.com/office/powerpoint/2010/main" val="1980436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8684" y="110447"/>
            <a:ext cx="8452117" cy="6636633"/>
          </a:xfrm>
        </p:spPr>
        <p:txBody>
          <a:bodyPr>
            <a:normAutofit fontScale="47500" lnSpcReduction="20000"/>
          </a:bodyPr>
          <a:lstStyle/>
          <a:p>
            <a:pPr marL="0" indent="0" algn="r">
              <a:buNone/>
            </a:pPr>
            <a:r>
              <a:rPr lang="en-US" dirty="0"/>
              <a:t>4 Smith St.</a:t>
            </a:r>
            <a:br>
              <a:rPr lang="en-US" dirty="0"/>
            </a:br>
            <a:r>
              <a:rPr lang="en-US" dirty="0"/>
              <a:t>London</a:t>
            </a:r>
            <a:br>
              <a:rPr lang="en-US" dirty="0"/>
            </a:br>
            <a:r>
              <a:rPr lang="en-US" dirty="0"/>
              <a:t>E1 1EU</a:t>
            </a:r>
            <a:br>
              <a:rPr lang="en-US" dirty="0"/>
            </a:br>
            <a:r>
              <a:rPr lang="en-US" dirty="0"/>
              <a:t>England</a:t>
            </a:r>
            <a:br>
              <a:rPr lang="en-US" dirty="0"/>
            </a:br>
            <a:endParaRPr lang="en-US" dirty="0"/>
          </a:p>
          <a:p>
            <a:pPr marL="0" indent="0" algn="r">
              <a:buNone/>
            </a:pPr>
            <a:r>
              <a:rPr lang="en-US" dirty="0"/>
              <a:t>15</a:t>
            </a:r>
            <a:r>
              <a:rPr lang="en-US" baseline="30000" dirty="0"/>
              <a:t>th</a:t>
            </a:r>
            <a:r>
              <a:rPr lang="en-US" dirty="0"/>
              <a:t> November, 2018</a:t>
            </a:r>
          </a:p>
          <a:p>
            <a:pPr marL="0" indent="0">
              <a:buNone/>
            </a:pPr>
            <a:endParaRPr lang="en-US" dirty="0"/>
          </a:p>
          <a:p>
            <a:pPr marL="0" indent="0">
              <a:buNone/>
            </a:pPr>
            <a:r>
              <a:rPr lang="en-US" dirty="0"/>
              <a:t>The Editor</a:t>
            </a:r>
            <a:br>
              <a:rPr lang="en-US" dirty="0"/>
            </a:br>
            <a:r>
              <a:rPr lang="en-US" dirty="0"/>
              <a:t>The </a:t>
            </a:r>
            <a:r>
              <a:rPr lang="en-US" dirty="0" err="1"/>
              <a:t>Wharfedale</a:t>
            </a:r>
            <a:r>
              <a:rPr lang="en-US" dirty="0"/>
              <a:t> Observer</a:t>
            </a:r>
            <a:br>
              <a:rPr lang="en-US" dirty="0"/>
            </a:br>
            <a:r>
              <a:rPr lang="en-US" dirty="0"/>
              <a:t>38 High Street</a:t>
            </a:r>
            <a:br>
              <a:rPr lang="en-US" dirty="0"/>
            </a:br>
            <a:r>
              <a:rPr lang="en-US" dirty="0"/>
              <a:t>North Yorkshire</a:t>
            </a:r>
            <a:br>
              <a:rPr lang="en-US" dirty="0"/>
            </a:br>
            <a:r>
              <a:rPr lang="en-US" dirty="0"/>
              <a:t>BD23 1JU</a:t>
            </a:r>
            <a:br>
              <a:rPr lang="en-US" dirty="0"/>
            </a:br>
            <a:br>
              <a:rPr lang="en-US" dirty="0"/>
            </a:br>
            <a:r>
              <a:rPr lang="en-US" dirty="0"/>
              <a:t>Dear Sir or Madam,</a:t>
            </a:r>
            <a:br>
              <a:rPr lang="en-US" dirty="0"/>
            </a:br>
            <a:r>
              <a:rPr lang="en-US" dirty="0"/>
              <a:t>Last week, a fellow reader commented that the younger generation is </a:t>
            </a:r>
            <a:r>
              <a:rPr lang="en-US" i="1" dirty="0"/>
              <a:t>‘largely unprepared for the world of work</a:t>
            </a:r>
            <a:r>
              <a:rPr lang="en-US" dirty="0"/>
              <a:t>’ and that ‘</a:t>
            </a:r>
            <a:r>
              <a:rPr lang="en-US" i="1" dirty="0"/>
              <a:t>they need to realise that a good job will not be handed to them on a plate’. </a:t>
            </a:r>
            <a:r>
              <a:rPr lang="en-US" dirty="0"/>
              <a:t>Although this reader may consider himself justified in making such prejudicial statements, it is unfair to speak of our teenagers as a homogenous group. </a:t>
            </a:r>
            <a:br>
              <a:rPr lang="en-US" dirty="0"/>
            </a:br>
            <a:endParaRPr lang="en-US" dirty="0"/>
          </a:p>
          <a:p>
            <a:pPr marL="0" indent="0">
              <a:buNone/>
            </a:pPr>
            <a:r>
              <a:rPr lang="en-US" dirty="0"/>
              <a:t>Firstly, one should recognise that teenagers are much more literate and numerate than at any time in the recent past. Pass rates in GCSE English and Mathematics have soared since the late 1990s, clearly refuting your reader’s comment that young people are </a:t>
            </a:r>
            <a:r>
              <a:rPr lang="en-US" i="1" dirty="0"/>
              <a:t>‘largely unprepared for the world of work’.</a:t>
            </a:r>
            <a:r>
              <a:rPr lang="en-US" dirty="0"/>
              <a:t> Are literacy and numeracy not skills fundamental to the workplace? An enhanced emphasis on literacy and numeracy teaching in British schools has fuelled a significant increase in the number of students leaving school with a ‘good’ pass in English and Mathematics, enabling more and more young people to enter the world of work.</a:t>
            </a:r>
          </a:p>
          <a:p>
            <a:pPr marL="0" indent="0">
              <a:buNone/>
            </a:pPr>
            <a:r>
              <a:rPr lang="en-US" dirty="0"/>
              <a:t>Furthermore, the younger generation is particularly notable for its ability to engage in new forms of technology. This can be illustrated by the rapid increase in the number of people under the age of eighteen owning a smart phone, and the fifty per cent increase in the number of secondary-age students opting for GCSEs such ad ICT or Computer Science since 1998. This is indicative of the younger generation’s willingness to embrace new forms of technology and of their understanding that they must be proactive in their career choices.</a:t>
            </a:r>
            <a:br>
              <a:rPr lang="en-US" dirty="0"/>
            </a:br>
            <a:br>
              <a:rPr lang="en-US" dirty="0"/>
            </a:br>
            <a:r>
              <a:rPr lang="en-US" dirty="0"/>
              <a:t>I do hope you will consider forwarding this to the ill-informed reader and retracting their statement </a:t>
            </a:r>
            <a:br>
              <a:rPr lang="en-US" dirty="0"/>
            </a:br>
            <a:r>
              <a:rPr lang="en-US" dirty="0"/>
              <a:t>from your newspaper.</a:t>
            </a:r>
            <a:br>
              <a:rPr lang="en-US" dirty="0"/>
            </a:br>
            <a:br>
              <a:rPr lang="en-US" dirty="0"/>
            </a:br>
            <a:r>
              <a:rPr lang="en-US" dirty="0"/>
              <a:t>Yours Sincerely,</a:t>
            </a:r>
            <a:br>
              <a:rPr lang="en-US" dirty="0"/>
            </a:br>
            <a:r>
              <a:rPr lang="en-US" sz="7600" dirty="0" err="1">
                <a:latin typeface="Edwardian Script ITC"/>
                <a:cs typeface="Edwardian Script ITC"/>
              </a:rPr>
              <a:t>J.Mason</a:t>
            </a:r>
            <a:br>
              <a:rPr lang="en-US" sz="7600" dirty="0">
                <a:latin typeface="Edwardian Script ITC"/>
                <a:cs typeface="Edwardian Script ITC"/>
              </a:rPr>
            </a:br>
            <a:r>
              <a:rPr lang="en-US" dirty="0"/>
              <a:t>Joe Mason.</a:t>
            </a:r>
          </a:p>
        </p:txBody>
      </p:sp>
      <p:sp>
        <p:nvSpPr>
          <p:cNvPr id="2" name="TextBox 1">
            <a:extLst>
              <a:ext uri="{FF2B5EF4-FFF2-40B4-BE49-F238E27FC236}">
                <a16:creationId xmlns:a16="http://schemas.microsoft.com/office/drawing/2014/main" id="{9096629E-D3E0-3A4D-8413-5870E68135E8}"/>
              </a:ext>
            </a:extLst>
          </p:cNvPr>
          <p:cNvSpPr txBox="1"/>
          <p:nvPr/>
        </p:nvSpPr>
        <p:spPr>
          <a:xfrm>
            <a:off x="666427" y="511444"/>
            <a:ext cx="3688597" cy="400110"/>
          </a:xfrm>
          <a:prstGeom prst="rect">
            <a:avLst/>
          </a:prstGeom>
          <a:noFill/>
        </p:spPr>
        <p:txBody>
          <a:bodyPr wrap="square" rtlCol="0">
            <a:spAutoFit/>
          </a:bodyPr>
          <a:lstStyle/>
          <a:p>
            <a:r>
              <a:rPr lang="en-US" sz="2000" b="1" u="sng" dirty="0"/>
              <a:t>An example of a formal letter:</a:t>
            </a:r>
          </a:p>
        </p:txBody>
      </p:sp>
    </p:spTree>
    <p:extLst>
      <p:ext uri="{BB962C8B-B14F-4D97-AF65-F5344CB8AC3E}">
        <p14:creationId xmlns:p14="http://schemas.microsoft.com/office/powerpoint/2010/main" val="8089284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When to start  new paragraph…</a:t>
            </a:r>
          </a:p>
        </p:txBody>
      </p:sp>
      <p:sp>
        <p:nvSpPr>
          <p:cNvPr id="3" name="Content Placeholder 2"/>
          <p:cNvSpPr>
            <a:spLocks noGrp="1"/>
          </p:cNvSpPr>
          <p:nvPr>
            <p:ph idx="1"/>
          </p:nvPr>
        </p:nvSpPr>
        <p:spPr/>
        <p:txBody>
          <a:bodyPr/>
          <a:lstStyle/>
          <a:p>
            <a:pPr>
              <a:buFontTx/>
              <a:buChar char="•"/>
            </a:pPr>
            <a:r>
              <a:rPr lang="en-US" dirty="0"/>
              <a:t>Time change - When you want to move from now to then</a:t>
            </a:r>
          </a:p>
          <a:p>
            <a:pPr>
              <a:buFontTx/>
              <a:buChar char="•"/>
            </a:pPr>
            <a:r>
              <a:rPr lang="en-US" dirty="0"/>
              <a:t>Place change </a:t>
            </a:r>
          </a:p>
          <a:p>
            <a:pPr>
              <a:buFontTx/>
              <a:buChar char="•"/>
            </a:pPr>
            <a:r>
              <a:rPr lang="en-US" dirty="0"/>
              <a:t>Topic change</a:t>
            </a:r>
          </a:p>
          <a:p>
            <a:pPr>
              <a:buFontTx/>
              <a:buChar char="•"/>
            </a:pPr>
            <a:r>
              <a:rPr lang="en-US" dirty="0"/>
              <a:t>Person change – if a new character is introduced in detail</a:t>
            </a:r>
          </a:p>
          <a:p>
            <a:pPr>
              <a:buFontTx/>
              <a:buChar char="•"/>
            </a:pPr>
            <a:endParaRPr lang="en-US" dirty="0"/>
          </a:p>
        </p:txBody>
      </p:sp>
    </p:spTree>
    <p:extLst>
      <p:ext uri="{BB962C8B-B14F-4D97-AF65-F5344CB8AC3E}">
        <p14:creationId xmlns:p14="http://schemas.microsoft.com/office/powerpoint/2010/main" val="1846862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1959" y="257909"/>
            <a:ext cx="11437749" cy="6353907"/>
          </a:xfrm>
        </p:spPr>
        <p:txBody>
          <a:bodyPr>
            <a:normAutofit fontScale="77500" lnSpcReduction="20000"/>
          </a:bodyPr>
          <a:lstStyle/>
          <a:p>
            <a:pPr marL="0" indent="0">
              <a:buNone/>
            </a:pPr>
            <a:endParaRPr lang="en-GB" dirty="0"/>
          </a:p>
          <a:p>
            <a:pPr marL="0" indent="0">
              <a:buNone/>
            </a:pPr>
            <a:endParaRPr lang="en-GB" dirty="0"/>
          </a:p>
          <a:p>
            <a:pPr marL="0" indent="0">
              <a:buNone/>
            </a:pPr>
            <a:r>
              <a:rPr lang="en-GB" dirty="0"/>
              <a:t>Dear Landlord,</a:t>
            </a:r>
            <a:br>
              <a:rPr lang="en-GB" dirty="0"/>
            </a:br>
            <a:br>
              <a:rPr lang="en-GB" dirty="0"/>
            </a:br>
            <a:r>
              <a:rPr lang="en-GB" dirty="0"/>
              <a:t>As I am sure you are now aware, your daughter (Bess) has regrettably been tangled in the inescapable web of the notorious highwayman. I may only offer my sincerest condolences for your loss, and do all within my power to explain the circumstances surrounding this traumatic event, which resulted in the death of your offspring. </a:t>
            </a:r>
            <a:br>
              <a:rPr lang="en-GB" dirty="0"/>
            </a:br>
            <a:br>
              <a:rPr lang="en-GB" dirty="0"/>
            </a:br>
            <a:r>
              <a:rPr lang="en-GB" dirty="0"/>
              <a:t>The nefarious highwayman lines his pockets with the belongings of innocent bystanders. Unfortunately, your black-eyed Bess did not see him for the rogue that he was. She became a key player in my attempt to remove this scoundrel from our roads.</a:t>
            </a:r>
          </a:p>
          <a:p>
            <a:pPr marL="0" indent="0">
              <a:buNone/>
            </a:pPr>
            <a:br>
              <a:rPr lang="en-GB" dirty="0"/>
            </a:br>
            <a:r>
              <a:rPr lang="en-GB" dirty="0"/>
              <a:t>Under my command, the red coats were instructed to locate the highwayman and bring him before me to face justice. Consequently, Bess ….</a:t>
            </a:r>
            <a:br>
              <a:rPr lang="en-GB" dirty="0"/>
            </a:br>
            <a:endParaRPr lang="en-GB" dirty="0"/>
          </a:p>
          <a:p>
            <a:pPr marL="0" indent="0">
              <a:buNone/>
            </a:pPr>
            <a:r>
              <a:rPr lang="en-GB" dirty="0"/>
              <a:t>If I were to reprimand my men for this act, our country would suffer. Landlord, I must demand that you do not speak, even a whisper, of these events to a soul. In return, if you meet my demands, I will be forever in your debt.</a:t>
            </a:r>
            <a:br>
              <a:rPr lang="en-GB" dirty="0"/>
            </a:br>
            <a:endParaRPr lang="en-GB" dirty="0"/>
          </a:p>
          <a:p>
            <a:pPr marL="0" indent="0">
              <a:buNone/>
            </a:pPr>
            <a:r>
              <a:rPr lang="en-GB" dirty="0"/>
              <a:t>Yours sincerely, </a:t>
            </a:r>
            <a:br>
              <a:rPr lang="en-GB" dirty="0"/>
            </a:br>
            <a:r>
              <a:rPr lang="en-GB" dirty="0"/>
              <a:t>King George  </a:t>
            </a:r>
          </a:p>
        </p:txBody>
      </p:sp>
      <p:sp>
        <p:nvSpPr>
          <p:cNvPr id="2" name="TextBox 1">
            <a:extLst>
              <a:ext uri="{FF2B5EF4-FFF2-40B4-BE49-F238E27FC236}">
                <a16:creationId xmlns:a16="http://schemas.microsoft.com/office/drawing/2014/main" id="{7F4D699A-2B12-EE4C-A641-00ED4543DA48}"/>
              </a:ext>
            </a:extLst>
          </p:cNvPr>
          <p:cNvSpPr txBox="1"/>
          <p:nvPr/>
        </p:nvSpPr>
        <p:spPr>
          <a:xfrm>
            <a:off x="557939" y="257909"/>
            <a:ext cx="9205993" cy="369332"/>
          </a:xfrm>
          <a:prstGeom prst="rect">
            <a:avLst/>
          </a:prstGeom>
          <a:noFill/>
        </p:spPr>
        <p:txBody>
          <a:bodyPr wrap="square" rtlCol="0">
            <a:spAutoFit/>
          </a:bodyPr>
          <a:lstStyle/>
          <a:p>
            <a:r>
              <a:rPr lang="en-US" b="1" u="sng" dirty="0"/>
              <a:t>A shared-write by Year 6 2019 – this may provide you with some ideas for your own piece… </a:t>
            </a:r>
          </a:p>
        </p:txBody>
      </p:sp>
    </p:spTree>
    <p:extLst>
      <p:ext uri="{BB962C8B-B14F-4D97-AF65-F5344CB8AC3E}">
        <p14:creationId xmlns:p14="http://schemas.microsoft.com/office/powerpoint/2010/main" val="2050658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a:t>What Year 6  techniques should you use in your formal letter?</a:t>
            </a:r>
          </a:p>
        </p:txBody>
      </p:sp>
      <p:sp>
        <p:nvSpPr>
          <p:cNvPr id="3" name="Content Placeholder 2"/>
          <p:cNvSpPr>
            <a:spLocks noGrp="1"/>
          </p:cNvSpPr>
          <p:nvPr>
            <p:ph idx="1"/>
          </p:nvPr>
        </p:nvSpPr>
        <p:spPr/>
        <p:txBody>
          <a:bodyPr>
            <a:normAutofit lnSpcReduction="10000"/>
          </a:bodyPr>
          <a:lstStyle/>
          <a:p>
            <a:pPr>
              <a:buFontTx/>
              <a:buChar char="-"/>
            </a:pPr>
            <a:r>
              <a:rPr lang="en-US" dirty="0"/>
              <a:t>Parenthesis – as this is a formal letter, it might be easiest to use the parenthesis to define something or someone e.g. A musket (used only by soldiers as a form of defense) was tied to your daughter’s chest… Colonel Winston, a well-respected soldier, who was present at the scene, assured me that there was no foul play</a:t>
            </a:r>
          </a:p>
          <a:p>
            <a:pPr>
              <a:buFontTx/>
              <a:buChar char="-"/>
            </a:pPr>
            <a:r>
              <a:rPr lang="en-US" dirty="0"/>
              <a:t>Hyphenated words</a:t>
            </a:r>
          </a:p>
          <a:p>
            <a:pPr>
              <a:buFontTx/>
              <a:buChar char="-"/>
            </a:pPr>
            <a:r>
              <a:rPr lang="en-US" dirty="0"/>
              <a:t>Semi-colon, colon</a:t>
            </a:r>
          </a:p>
          <a:p>
            <a:pPr>
              <a:buFontTx/>
              <a:buChar char="-"/>
            </a:pPr>
            <a:r>
              <a:rPr lang="en-US" dirty="0"/>
              <a:t>Subjunctive Form</a:t>
            </a:r>
          </a:p>
          <a:p>
            <a:pPr>
              <a:buFontTx/>
              <a:buChar char="-"/>
            </a:pPr>
            <a:r>
              <a:rPr lang="en-US" dirty="0"/>
              <a:t>Year 6 words</a:t>
            </a:r>
          </a:p>
          <a:p>
            <a:pPr>
              <a:buFontTx/>
              <a:buChar char="-"/>
            </a:pPr>
            <a:r>
              <a:rPr lang="en-US" dirty="0"/>
              <a:t>Connectives</a:t>
            </a:r>
          </a:p>
          <a:p>
            <a:pPr>
              <a:buFontTx/>
              <a:buChar char="-"/>
            </a:pPr>
            <a:endParaRPr lang="en-US" dirty="0"/>
          </a:p>
        </p:txBody>
      </p:sp>
    </p:spTree>
    <p:extLst>
      <p:ext uri="{BB962C8B-B14F-4D97-AF65-F5344CB8AC3E}">
        <p14:creationId xmlns:p14="http://schemas.microsoft.com/office/powerpoint/2010/main" val="1583330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732096"/>
            <a:ext cx="8229600" cy="5062106"/>
          </a:xfrm>
        </p:spPr>
        <p:txBody>
          <a:bodyPr>
            <a:normAutofit fontScale="85000" lnSpcReduction="20000"/>
          </a:bodyPr>
          <a:lstStyle/>
          <a:p>
            <a:pPr marL="0" indent="0">
              <a:buNone/>
            </a:pPr>
            <a:r>
              <a:rPr lang="en-US" sz="4600" u="sng" dirty="0"/>
              <a:t>Connectives</a:t>
            </a:r>
          </a:p>
          <a:p>
            <a:endParaRPr lang="en-US" dirty="0"/>
          </a:p>
          <a:p>
            <a:r>
              <a:rPr lang="en-US" u="sng" dirty="0"/>
              <a:t>To add a point: </a:t>
            </a:r>
            <a:r>
              <a:rPr lang="en-US" dirty="0"/>
              <a:t>Furthermore, In addition, As well as, Again, Additionally, Moreover, Similarly.</a:t>
            </a:r>
          </a:p>
          <a:p>
            <a:r>
              <a:rPr lang="en-US" u="sng" dirty="0"/>
              <a:t>To persuade: </a:t>
            </a:r>
            <a:r>
              <a:rPr lang="en-US" dirty="0"/>
              <a:t>Surely, naturally, clearly, certainly, evidently, obviously. </a:t>
            </a:r>
          </a:p>
          <a:p>
            <a:r>
              <a:rPr lang="en-US" u="sng" dirty="0"/>
              <a:t>To emphasise: </a:t>
            </a:r>
            <a:r>
              <a:rPr lang="en-US" dirty="0"/>
              <a:t>In particular, notably, more importantly, indeed, in fact, specifically.</a:t>
            </a:r>
          </a:p>
          <a:p>
            <a:r>
              <a:rPr lang="en-US" u="sng" dirty="0"/>
              <a:t>To express cause and effect: </a:t>
            </a:r>
            <a:r>
              <a:rPr lang="en-US" dirty="0"/>
              <a:t>Consequently, thus, hence, as a result, accordingly, since, however, on the other hand, nevertheless, nonetheless, conversely, despite this, accordingly.</a:t>
            </a:r>
          </a:p>
          <a:p>
            <a:r>
              <a:rPr lang="en-US" u="sng" dirty="0"/>
              <a:t>To express time: </a:t>
            </a:r>
            <a:r>
              <a:rPr lang="en-US" dirty="0"/>
              <a:t>Subsequently, at length, eventually, meanwhile, in the meantime, once, thus far. </a:t>
            </a:r>
            <a:br>
              <a:rPr lang="en-US" dirty="0"/>
            </a:br>
            <a:r>
              <a:rPr lang="en-US" dirty="0"/>
              <a:t> </a:t>
            </a:r>
          </a:p>
        </p:txBody>
      </p:sp>
    </p:spTree>
    <p:extLst>
      <p:ext uri="{BB962C8B-B14F-4D97-AF65-F5344CB8AC3E}">
        <p14:creationId xmlns:p14="http://schemas.microsoft.com/office/powerpoint/2010/main" val="2147767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D49A512-D0FB-6047-9400-31CD9974B230}"/>
              </a:ext>
            </a:extLst>
          </p:cNvPr>
          <p:cNvPicPr>
            <a:picLocks noChangeAspect="1"/>
          </p:cNvPicPr>
          <p:nvPr/>
        </p:nvPicPr>
        <p:blipFill>
          <a:blip r:embed="rId2"/>
          <a:stretch>
            <a:fillRect/>
          </a:stretch>
        </p:blipFill>
        <p:spPr>
          <a:xfrm>
            <a:off x="451851" y="653925"/>
            <a:ext cx="4911256" cy="4305534"/>
          </a:xfrm>
          <a:prstGeom prst="rect">
            <a:avLst/>
          </a:prstGeom>
        </p:spPr>
      </p:pic>
      <p:pic>
        <p:nvPicPr>
          <p:cNvPr id="5" name="Content Placeholder 4">
            <a:extLst>
              <a:ext uri="{FF2B5EF4-FFF2-40B4-BE49-F238E27FC236}">
                <a16:creationId xmlns:a16="http://schemas.microsoft.com/office/drawing/2014/main" id="{D75E0D9D-0715-5949-878A-BE54729B3531}"/>
              </a:ext>
            </a:extLst>
          </p:cNvPr>
          <p:cNvPicPr>
            <a:picLocks noGrp="1" noChangeAspect="1"/>
          </p:cNvPicPr>
          <p:nvPr>
            <p:ph idx="1"/>
          </p:nvPr>
        </p:nvPicPr>
        <p:blipFill>
          <a:blip r:embed="rId3"/>
          <a:stretch>
            <a:fillRect/>
          </a:stretch>
        </p:blipFill>
        <p:spPr>
          <a:xfrm>
            <a:off x="5363107" y="2014779"/>
            <a:ext cx="6626124" cy="4478095"/>
          </a:xfrm>
          <a:prstGeom prst="rect">
            <a:avLst/>
          </a:prstGeom>
        </p:spPr>
      </p:pic>
    </p:spTree>
    <p:extLst>
      <p:ext uri="{BB962C8B-B14F-4D97-AF65-F5344CB8AC3E}">
        <p14:creationId xmlns:p14="http://schemas.microsoft.com/office/powerpoint/2010/main" val="20333110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TotalTime>
  <Words>1015</Words>
  <Application>Microsoft Macintosh PowerPoint</Application>
  <PresentationFormat>Widescreen</PresentationFormat>
  <Paragraphs>51</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Edwardian Script ITC</vt:lpstr>
      <vt:lpstr>Office Theme</vt:lpstr>
      <vt:lpstr>March 2020</vt:lpstr>
      <vt:lpstr>PowerPoint Presentation</vt:lpstr>
      <vt:lpstr>PowerPoint Presentation</vt:lpstr>
      <vt:lpstr>PowerPoint Presentation</vt:lpstr>
      <vt:lpstr>When to start  new paragraph…</vt:lpstr>
      <vt:lpstr>PowerPoint Presentation</vt:lpstr>
      <vt:lpstr>What Year 6  techniques should you use in your formal letter?</vt:lpstr>
      <vt:lpstr>PowerPoint Presentation</vt:lpstr>
      <vt:lpstr>PowerPoint Presentation</vt:lpstr>
      <vt:lpstr>Remember the purpose of your letter.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March 2020</dc:title>
  <dc:creator>Microsoft Office User</dc:creator>
  <cp:lastModifiedBy>Microsoft Office User</cp:lastModifiedBy>
  <cp:revision>2</cp:revision>
  <dcterms:created xsi:type="dcterms:W3CDTF">2020-03-23T17:18:31Z</dcterms:created>
  <dcterms:modified xsi:type="dcterms:W3CDTF">2020-03-23T17:30:14Z</dcterms:modified>
</cp:coreProperties>
</file>