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76" r:id="rId5"/>
    <p:sldId id="277" r:id="rId6"/>
    <p:sldId id="278" r:id="rId7"/>
    <p:sldId id="279" r:id="rId8"/>
    <p:sldId id="280" r:id="rId9"/>
    <p:sldId id="281" r:id="rId10"/>
    <p:sldId id="259" r:id="rId11"/>
    <p:sldId id="258" r:id="rId12"/>
    <p:sldId id="260" r:id="rId13"/>
    <p:sldId id="262" r:id="rId14"/>
    <p:sldId id="264" r:id="rId15"/>
    <p:sldId id="265" r:id="rId16"/>
    <p:sldId id="263" r:id="rId17"/>
    <p:sldId id="266" r:id="rId18"/>
    <p:sldId id="267" r:id="rId19"/>
    <p:sldId id="269" r:id="rId20"/>
    <p:sldId id="270" r:id="rId21"/>
    <p:sldId id="282" r:id="rId22"/>
    <p:sldId id="283" r:id="rId23"/>
    <p:sldId id="272" r:id="rId24"/>
    <p:sldId id="273" r:id="rId25"/>
    <p:sldId id="271" r:id="rId26"/>
    <p:sldId id="275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887" autoAdjust="0"/>
  </p:normalViewPr>
  <p:slideViewPr>
    <p:cSldViewPr>
      <p:cViewPr>
        <p:scale>
          <a:sx n="91" d="100"/>
          <a:sy n="91" d="100"/>
        </p:scale>
        <p:origin x="-1374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CE8C1-F0EF-476F-B245-4DEA4DD8BA9B}" type="datetimeFigureOut">
              <a:rPr lang="en-GB"/>
              <a:pPr>
                <a:defRPr/>
              </a:pPr>
              <a:t>25/01/2017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E38AD-55A7-4EA2-96D2-8F2653B4168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9472D-E83B-4162-8414-8BC9602763D8}" type="datetimeFigureOut">
              <a:rPr lang="en-GB"/>
              <a:pPr>
                <a:defRPr/>
              </a:pPr>
              <a:t>25/01/2017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D91A4-EADD-4DCF-8545-9A7EBE88D6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0A17A-D5AE-4559-95AC-8A203595D587}" type="datetimeFigureOut">
              <a:rPr lang="en-GB"/>
              <a:pPr>
                <a:defRPr/>
              </a:pPr>
              <a:t>25/01/2017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CF30F-5239-4F6F-BD5C-7DEFFE5881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69B2D-D424-4858-805F-568BCDE0F4D8}" type="datetimeFigureOut">
              <a:rPr lang="en-GB"/>
              <a:pPr>
                <a:defRPr/>
              </a:pPr>
              <a:t>25/01/2017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2F5D2-F75C-49DB-BC5C-06E157F2D0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3F170-FD0C-4A70-97CB-CB14EA6804F2}" type="datetimeFigureOut">
              <a:rPr lang="en-GB"/>
              <a:pPr>
                <a:defRPr/>
              </a:pPr>
              <a:t>25/01/2017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5A560-DCAD-4A78-B282-C7E5308347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7137B-78F2-4FA7-8FE1-53FFE80BD042}" type="datetimeFigureOut">
              <a:rPr lang="en-GB"/>
              <a:pPr>
                <a:defRPr/>
              </a:pPr>
              <a:t>25/01/2017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1FAC0-9415-45A8-9EBD-5995A36682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58F05-4E9B-4F2F-A702-CCB650D263F1}" type="datetimeFigureOut">
              <a:rPr lang="en-GB"/>
              <a:pPr>
                <a:defRPr/>
              </a:pPr>
              <a:t>25/01/2017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D244B-3D6A-4DB4-8C87-B63805EC9C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55D0C-7714-4051-A6FD-5FA846A490F3}" type="datetimeFigureOut">
              <a:rPr lang="en-GB"/>
              <a:pPr>
                <a:defRPr/>
              </a:pPr>
              <a:t>25/01/2017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BABB6-6181-4AB2-A3BF-7ABF575223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74451-8F86-467E-8452-204927F3C316}" type="datetimeFigureOut">
              <a:rPr lang="en-GB"/>
              <a:pPr>
                <a:defRPr/>
              </a:pPr>
              <a:t>25/01/2017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3DF12-0386-4A76-8528-DAF5F8D7C6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B83EC-4DEC-4264-AEA5-71A77406614A}" type="datetimeFigureOut">
              <a:rPr lang="en-GB"/>
              <a:pPr>
                <a:defRPr/>
              </a:pPr>
              <a:t>25/01/2017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6E12D-5D72-4A42-B448-CD358DAC52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C333F-933E-4A1C-AEA4-C71BEFAE1AAB}" type="datetimeFigureOut">
              <a:rPr lang="en-GB"/>
              <a:pPr>
                <a:defRPr/>
              </a:pPr>
              <a:t>25/01/2017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C3B76-87BE-43FC-B0AE-AEB0A96D65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2E2C277-181F-4DC8-B326-84218CC7B582}" type="datetimeFigureOut">
              <a:rPr lang="en-GB"/>
              <a:pPr>
                <a:defRPr/>
              </a:pPr>
              <a:t>25/01/2017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86D7AC6-2776-4448-A111-5D4954A4DD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26607" y="2787537"/>
            <a:ext cx="2376264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  <a:latin typeface="Calibri" pitchFamily="34" charset="0"/>
              </a:rPr>
              <a:t>Who was  </a:t>
            </a:r>
            <a:endParaRPr lang="en-GB" sz="4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11525" y="2252649"/>
            <a:ext cx="5832475" cy="1447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8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Rosa </a:t>
            </a:r>
            <a:r>
              <a:rPr lang="en-GB" sz="88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Parks?</a:t>
            </a:r>
            <a:endParaRPr lang="en-GB" sz="88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2556" y="3820902"/>
            <a:ext cx="76519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+mn-lt"/>
              </a:rPr>
              <a:t>Objectives:</a:t>
            </a:r>
          </a:p>
          <a:p>
            <a:endParaRPr lang="en-GB" dirty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+mn-lt"/>
              </a:rPr>
              <a:t>To </a:t>
            </a:r>
            <a:r>
              <a:rPr lang="en-GB" dirty="0">
                <a:solidFill>
                  <a:schemeClr val="bg1"/>
                </a:solidFill>
                <a:latin typeface="+mn-lt"/>
              </a:rPr>
              <a:t>understand 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 that </a:t>
            </a:r>
            <a:r>
              <a:rPr lang="en-GB" dirty="0">
                <a:solidFill>
                  <a:schemeClr val="bg1"/>
                </a:solidFill>
                <a:latin typeface="+mn-lt"/>
              </a:rPr>
              <a:t>Rosa 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Parks’ </a:t>
            </a:r>
            <a:r>
              <a:rPr lang="en-GB" dirty="0">
                <a:solidFill>
                  <a:schemeClr val="bg1"/>
                </a:solidFill>
                <a:latin typeface="+mn-lt"/>
              </a:rPr>
              <a:t>story holds global 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significance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+mn-lt"/>
              </a:rPr>
              <a:t>To </a:t>
            </a:r>
            <a:r>
              <a:rPr lang="en-GB" dirty="0">
                <a:solidFill>
                  <a:schemeClr val="bg1"/>
                </a:solidFill>
                <a:latin typeface="+mn-lt"/>
              </a:rPr>
              <a:t>be able to express your 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opinion </a:t>
            </a:r>
            <a:r>
              <a:rPr lang="en-GB" dirty="0">
                <a:solidFill>
                  <a:schemeClr val="bg1"/>
                </a:solidFill>
                <a:latin typeface="+mn-lt"/>
              </a:rPr>
              <a:t>on the 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story of Rosa </a:t>
            </a:r>
            <a:r>
              <a:rPr lang="en-GB" dirty="0">
                <a:solidFill>
                  <a:schemeClr val="bg1"/>
                </a:solidFill>
                <a:latin typeface="+mn-lt"/>
              </a:rPr>
              <a:t>Parks </a:t>
            </a:r>
            <a:endParaRPr lang="en-GB" dirty="0" smtClean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+mn-lt"/>
              </a:rPr>
              <a:t>To understand 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 our 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lives are connected to the lives of others around the world</a:t>
            </a:r>
          </a:p>
          <a:p>
            <a:r>
              <a:rPr lang="en-GB" dirty="0" smtClean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pic>
        <p:nvPicPr>
          <p:cNvPr id="1028" name="Picture 4" descr="http://3.bp.blogspot.com/-CEAkg2VhpHc/UQVzvcUuhnI/AAAAAAAAA84/WGWOUD8EWCs/s1600/Rosa-Parks-9433715-2-4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56" y="758920"/>
            <a:ext cx="1622183" cy="162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03648" y="116632"/>
            <a:ext cx="6624735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+mn-lt"/>
              </a:rPr>
              <a:t>KS1 </a:t>
            </a:r>
            <a:r>
              <a:rPr lang="en-GB" sz="1600" b="1" dirty="0">
                <a:solidFill>
                  <a:srgbClr val="FF0000"/>
                </a:solidFill>
                <a:latin typeface="+mn-lt"/>
              </a:rPr>
              <a:t>Topic: Famous for More than Five Minutes </a:t>
            </a:r>
            <a:r>
              <a:rPr lang="en-GB" sz="1600" b="1" dirty="0">
                <a:solidFill>
                  <a:schemeClr val="bg1"/>
                </a:solidFill>
                <a:latin typeface="+mn-lt"/>
              </a:rPr>
              <a:t>Block E: </a:t>
            </a:r>
            <a:r>
              <a:rPr lang="en-GB" sz="1600" b="1" dirty="0" smtClean="0">
                <a:solidFill>
                  <a:schemeClr val="bg1"/>
                </a:solidFill>
                <a:latin typeface="+mn-lt"/>
              </a:rPr>
              <a:t>Activists Session 1</a:t>
            </a:r>
            <a:endParaRPr lang="en-GB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6309320"/>
            <a:ext cx="8568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chemeClr val="bg1"/>
                </a:solidFill>
                <a:latin typeface="+mn-lt"/>
              </a:rPr>
              <a:t>© Original resource copyright Hamilton Trust, who give permission for it to be adapted as wished by individual users.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  <a:latin typeface="+mn-lt"/>
              </a:rPr>
              <a:t>We refer you to our warning, at the foot of the block overview, about links to other websites.</a:t>
            </a:r>
          </a:p>
        </p:txBody>
      </p:sp>
    </p:spTree>
  </p:cSld>
  <p:clrMapOvr>
    <a:masterClrMapping/>
  </p:clrMapOvr>
  <p:transition advTm="122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6907" y="548680"/>
            <a:ext cx="5761037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December 1</a:t>
            </a:r>
            <a:r>
              <a:rPr lang="en-GB" sz="4000" baseline="300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st</a:t>
            </a:r>
            <a:r>
              <a:rPr lang="en-GB" sz="40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 1955.</a:t>
            </a:r>
            <a:endParaRPr lang="en-GB" sz="400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4788024" y="1555750"/>
            <a:ext cx="309721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Calibri" pitchFamily="34" charset="0"/>
              </a:rPr>
              <a:t>Rosa Parks was travelling home on the buses from a day at her work as a </a:t>
            </a:r>
            <a:r>
              <a:rPr lang="en-GB" sz="2800" dirty="0" smtClean="0">
                <a:solidFill>
                  <a:schemeClr val="bg1"/>
                </a:solidFill>
                <a:latin typeface="Calibri" pitchFamily="34" charset="0"/>
              </a:rPr>
              <a:t>seamstress…</a:t>
            </a:r>
            <a:endParaRPr lang="en-GB" sz="28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1555750"/>
            <a:ext cx="3455987" cy="42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2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46643" y="0"/>
            <a:ext cx="427362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7740650" y="2205038"/>
            <a:ext cx="503238" cy="5032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18435" name="Group 17"/>
          <p:cNvGrpSpPr>
            <a:grpSpLocks/>
          </p:cNvGrpSpPr>
          <p:nvPr/>
        </p:nvGrpSpPr>
        <p:grpSpPr bwMode="auto">
          <a:xfrm>
            <a:off x="6227763" y="2205038"/>
            <a:ext cx="1296987" cy="503237"/>
            <a:chOff x="5724128" y="2204864"/>
            <a:chExt cx="1296144" cy="504056"/>
          </a:xfrm>
        </p:grpSpPr>
        <p:sp>
          <p:nvSpPr>
            <p:cNvPr id="6" name="Rectangle 5"/>
            <p:cNvSpPr/>
            <p:nvPr/>
          </p:nvSpPr>
          <p:spPr>
            <a:xfrm>
              <a:off x="6588753" y="2204864"/>
              <a:ext cx="431519" cy="5040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155647" y="2204864"/>
              <a:ext cx="433105" cy="5040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724128" y="2204864"/>
              <a:ext cx="431519" cy="5040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18436" name="TextBox 10"/>
          <p:cNvSpPr txBox="1">
            <a:spLocks noChangeArrowheads="1"/>
          </p:cNvSpPr>
          <p:nvPr/>
        </p:nvSpPr>
        <p:spPr bwMode="auto">
          <a:xfrm>
            <a:off x="7451725" y="2060575"/>
            <a:ext cx="10810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000">
                <a:latin typeface="Calibri" pitchFamily="34" charset="0"/>
              </a:rPr>
              <a:t>x</a:t>
            </a:r>
          </a:p>
        </p:txBody>
      </p:sp>
      <p:grpSp>
        <p:nvGrpSpPr>
          <p:cNvPr id="18437" name="Group 22"/>
          <p:cNvGrpSpPr>
            <a:grpSpLocks/>
          </p:cNvGrpSpPr>
          <p:nvPr/>
        </p:nvGrpSpPr>
        <p:grpSpPr bwMode="auto">
          <a:xfrm>
            <a:off x="5508625" y="2205038"/>
            <a:ext cx="503238" cy="1008062"/>
            <a:chOff x="5004048" y="2204864"/>
            <a:chExt cx="504056" cy="1008112"/>
          </a:xfrm>
        </p:grpSpPr>
        <p:sp>
          <p:nvSpPr>
            <p:cNvPr id="10" name="Rectangle 9"/>
            <p:cNvSpPr/>
            <p:nvPr/>
          </p:nvSpPr>
          <p:spPr>
            <a:xfrm>
              <a:off x="5004048" y="2204864"/>
              <a:ext cx="504056" cy="5048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004048" y="2709714"/>
              <a:ext cx="504056" cy="50326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18438" name="Group 54"/>
          <p:cNvGrpSpPr>
            <a:grpSpLocks/>
          </p:cNvGrpSpPr>
          <p:nvPr/>
        </p:nvGrpSpPr>
        <p:grpSpPr bwMode="auto">
          <a:xfrm>
            <a:off x="5508625" y="4292600"/>
            <a:ext cx="503238" cy="1008063"/>
            <a:chOff x="5076056" y="4293096"/>
            <a:chExt cx="504056" cy="1008112"/>
          </a:xfrm>
        </p:grpSpPr>
        <p:sp>
          <p:nvSpPr>
            <p:cNvPr id="16" name="Rectangle 15"/>
            <p:cNvSpPr/>
            <p:nvPr/>
          </p:nvSpPr>
          <p:spPr>
            <a:xfrm>
              <a:off x="5076056" y="4293096"/>
              <a:ext cx="504056" cy="5048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076056" y="4797946"/>
              <a:ext cx="504056" cy="50326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18439" name="Group 18"/>
          <p:cNvGrpSpPr>
            <a:grpSpLocks/>
          </p:cNvGrpSpPr>
          <p:nvPr/>
        </p:nvGrpSpPr>
        <p:grpSpPr bwMode="auto">
          <a:xfrm>
            <a:off x="6227763" y="4797425"/>
            <a:ext cx="1296987" cy="503238"/>
            <a:chOff x="5724128" y="2204864"/>
            <a:chExt cx="1296144" cy="504056"/>
          </a:xfrm>
        </p:grpSpPr>
        <p:sp>
          <p:nvSpPr>
            <p:cNvPr id="20" name="Rectangle 19"/>
            <p:cNvSpPr/>
            <p:nvPr/>
          </p:nvSpPr>
          <p:spPr>
            <a:xfrm>
              <a:off x="6588753" y="2204864"/>
              <a:ext cx="431519" cy="5040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55647" y="2204864"/>
              <a:ext cx="433105" cy="5040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724128" y="2204864"/>
              <a:ext cx="431519" cy="5040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18440" name="Group 29"/>
          <p:cNvGrpSpPr>
            <a:grpSpLocks/>
          </p:cNvGrpSpPr>
          <p:nvPr/>
        </p:nvGrpSpPr>
        <p:grpSpPr bwMode="auto">
          <a:xfrm>
            <a:off x="4716463" y="4292600"/>
            <a:ext cx="484187" cy="1008063"/>
            <a:chOff x="5004048" y="2204864"/>
            <a:chExt cx="504056" cy="1008112"/>
          </a:xfrm>
        </p:grpSpPr>
        <p:sp>
          <p:nvSpPr>
            <p:cNvPr id="31" name="Rectangle 30"/>
            <p:cNvSpPr/>
            <p:nvPr/>
          </p:nvSpPr>
          <p:spPr>
            <a:xfrm>
              <a:off x="5004048" y="2204864"/>
              <a:ext cx="504056" cy="50485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004048" y="2709714"/>
              <a:ext cx="504056" cy="5032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18441" name="Group 32"/>
          <p:cNvGrpSpPr>
            <a:grpSpLocks/>
          </p:cNvGrpSpPr>
          <p:nvPr/>
        </p:nvGrpSpPr>
        <p:grpSpPr bwMode="auto">
          <a:xfrm>
            <a:off x="3995738" y="2205038"/>
            <a:ext cx="473075" cy="1008062"/>
            <a:chOff x="5004048" y="2204864"/>
            <a:chExt cx="504056" cy="1008112"/>
          </a:xfrm>
        </p:grpSpPr>
        <p:sp>
          <p:nvSpPr>
            <p:cNvPr id="34" name="Rectangle 33"/>
            <p:cNvSpPr/>
            <p:nvPr/>
          </p:nvSpPr>
          <p:spPr>
            <a:xfrm>
              <a:off x="5004048" y="2204864"/>
              <a:ext cx="504056" cy="50485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004048" y="2709714"/>
              <a:ext cx="504056" cy="5032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18442" name="Group 35"/>
          <p:cNvGrpSpPr>
            <a:grpSpLocks/>
          </p:cNvGrpSpPr>
          <p:nvPr/>
        </p:nvGrpSpPr>
        <p:grpSpPr bwMode="auto">
          <a:xfrm>
            <a:off x="3995738" y="4292600"/>
            <a:ext cx="473075" cy="1008063"/>
            <a:chOff x="5004048" y="2204864"/>
            <a:chExt cx="504056" cy="1008112"/>
          </a:xfrm>
        </p:grpSpPr>
        <p:sp>
          <p:nvSpPr>
            <p:cNvPr id="37" name="Rectangle 36"/>
            <p:cNvSpPr/>
            <p:nvPr/>
          </p:nvSpPr>
          <p:spPr>
            <a:xfrm>
              <a:off x="5004048" y="2204864"/>
              <a:ext cx="504056" cy="50485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004048" y="2709714"/>
              <a:ext cx="504056" cy="5032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18443" name="Group 38"/>
          <p:cNvGrpSpPr>
            <a:grpSpLocks/>
          </p:cNvGrpSpPr>
          <p:nvPr/>
        </p:nvGrpSpPr>
        <p:grpSpPr bwMode="auto">
          <a:xfrm>
            <a:off x="3276600" y="2205038"/>
            <a:ext cx="458788" cy="1008062"/>
            <a:chOff x="5004048" y="2204864"/>
            <a:chExt cx="504056" cy="1008112"/>
          </a:xfrm>
        </p:grpSpPr>
        <p:sp>
          <p:nvSpPr>
            <p:cNvPr id="40" name="Rectangle 39"/>
            <p:cNvSpPr/>
            <p:nvPr/>
          </p:nvSpPr>
          <p:spPr>
            <a:xfrm>
              <a:off x="5004048" y="2204864"/>
              <a:ext cx="504056" cy="50485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004048" y="2709714"/>
              <a:ext cx="504056" cy="5032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18444" name="Group 41"/>
          <p:cNvGrpSpPr>
            <a:grpSpLocks/>
          </p:cNvGrpSpPr>
          <p:nvPr/>
        </p:nvGrpSpPr>
        <p:grpSpPr bwMode="auto">
          <a:xfrm>
            <a:off x="3276600" y="4292600"/>
            <a:ext cx="458788" cy="1008063"/>
            <a:chOff x="5004048" y="2204864"/>
            <a:chExt cx="504056" cy="1008112"/>
          </a:xfrm>
        </p:grpSpPr>
        <p:sp>
          <p:nvSpPr>
            <p:cNvPr id="43" name="Rectangle 42"/>
            <p:cNvSpPr/>
            <p:nvPr/>
          </p:nvSpPr>
          <p:spPr>
            <a:xfrm>
              <a:off x="5004048" y="2204864"/>
              <a:ext cx="504056" cy="50485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004048" y="2709714"/>
              <a:ext cx="504056" cy="5032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18445" name="Group 44"/>
          <p:cNvGrpSpPr>
            <a:grpSpLocks/>
          </p:cNvGrpSpPr>
          <p:nvPr/>
        </p:nvGrpSpPr>
        <p:grpSpPr bwMode="auto">
          <a:xfrm>
            <a:off x="2627313" y="2205038"/>
            <a:ext cx="446087" cy="1008062"/>
            <a:chOff x="5004048" y="2204864"/>
            <a:chExt cx="504056" cy="1008112"/>
          </a:xfrm>
        </p:grpSpPr>
        <p:sp>
          <p:nvSpPr>
            <p:cNvPr id="46" name="Rectangle 45"/>
            <p:cNvSpPr/>
            <p:nvPr/>
          </p:nvSpPr>
          <p:spPr>
            <a:xfrm>
              <a:off x="5004048" y="2204864"/>
              <a:ext cx="504056" cy="50485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004048" y="2709714"/>
              <a:ext cx="504056" cy="5032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18446" name="Group 47"/>
          <p:cNvGrpSpPr>
            <a:grpSpLocks/>
          </p:cNvGrpSpPr>
          <p:nvPr/>
        </p:nvGrpSpPr>
        <p:grpSpPr bwMode="auto">
          <a:xfrm>
            <a:off x="2195513" y="4292600"/>
            <a:ext cx="452437" cy="1008063"/>
            <a:chOff x="5004048" y="2204864"/>
            <a:chExt cx="504056" cy="1008112"/>
          </a:xfrm>
        </p:grpSpPr>
        <p:sp>
          <p:nvSpPr>
            <p:cNvPr id="49" name="Rectangle 48"/>
            <p:cNvSpPr/>
            <p:nvPr/>
          </p:nvSpPr>
          <p:spPr>
            <a:xfrm>
              <a:off x="5004048" y="2204864"/>
              <a:ext cx="504056" cy="50485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004048" y="2709714"/>
              <a:ext cx="504056" cy="5032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18447" name="Group 50"/>
          <p:cNvGrpSpPr>
            <a:grpSpLocks/>
          </p:cNvGrpSpPr>
          <p:nvPr/>
        </p:nvGrpSpPr>
        <p:grpSpPr bwMode="auto">
          <a:xfrm>
            <a:off x="965200" y="2205038"/>
            <a:ext cx="1466850" cy="503237"/>
            <a:chOff x="5724128" y="2204864"/>
            <a:chExt cx="1296144" cy="504056"/>
          </a:xfrm>
        </p:grpSpPr>
        <p:sp>
          <p:nvSpPr>
            <p:cNvPr id="52" name="Rectangle 51"/>
            <p:cNvSpPr/>
            <p:nvPr/>
          </p:nvSpPr>
          <p:spPr>
            <a:xfrm>
              <a:off x="6588224" y="2204864"/>
              <a:ext cx="432048" cy="50405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156176" y="2204864"/>
              <a:ext cx="432048" cy="50405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724128" y="2204864"/>
              <a:ext cx="432048" cy="50405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3" name="Snip Same Side Corner Rectangle 2"/>
          <p:cNvSpPr/>
          <p:nvPr/>
        </p:nvSpPr>
        <p:spPr>
          <a:xfrm rot="16200000">
            <a:off x="1404144" y="1269207"/>
            <a:ext cx="3095625" cy="4967287"/>
          </a:xfrm>
          <a:prstGeom prst="snip2Same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18449" name="Group 23"/>
          <p:cNvGrpSpPr>
            <a:grpSpLocks/>
          </p:cNvGrpSpPr>
          <p:nvPr/>
        </p:nvGrpSpPr>
        <p:grpSpPr bwMode="auto">
          <a:xfrm>
            <a:off x="4716463" y="2205038"/>
            <a:ext cx="484187" cy="1008062"/>
            <a:chOff x="5004048" y="2204864"/>
            <a:chExt cx="504056" cy="1008112"/>
          </a:xfrm>
        </p:grpSpPr>
        <p:sp>
          <p:nvSpPr>
            <p:cNvPr id="25" name="Rectangle 24"/>
            <p:cNvSpPr/>
            <p:nvPr/>
          </p:nvSpPr>
          <p:spPr>
            <a:xfrm>
              <a:off x="5004048" y="2204864"/>
              <a:ext cx="504056" cy="50485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004048" y="2709714"/>
              <a:ext cx="504056" cy="5032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4" name="Snip Same Side Corner Rectangle 3"/>
          <p:cNvSpPr/>
          <p:nvPr/>
        </p:nvSpPr>
        <p:spPr>
          <a:xfrm rot="5400000">
            <a:off x="5580062" y="2060576"/>
            <a:ext cx="3095625" cy="3384550"/>
          </a:xfrm>
          <a:prstGeom prst="snip2Same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18451" name="Group 60"/>
          <p:cNvGrpSpPr>
            <a:grpSpLocks/>
          </p:cNvGrpSpPr>
          <p:nvPr/>
        </p:nvGrpSpPr>
        <p:grpSpPr bwMode="auto">
          <a:xfrm rot="-5400000">
            <a:off x="1320800" y="4591051"/>
            <a:ext cx="452437" cy="1008062"/>
            <a:chOff x="5004048" y="2204864"/>
            <a:chExt cx="504056" cy="1008112"/>
          </a:xfrm>
        </p:grpSpPr>
        <p:sp>
          <p:nvSpPr>
            <p:cNvPr id="62" name="Rectangle 61"/>
            <p:cNvSpPr/>
            <p:nvPr/>
          </p:nvSpPr>
          <p:spPr>
            <a:xfrm>
              <a:off x="5004049" y="2204865"/>
              <a:ext cx="504056" cy="50485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004049" y="2709715"/>
              <a:ext cx="504056" cy="5032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18452" name="Group 63"/>
          <p:cNvGrpSpPr>
            <a:grpSpLocks/>
          </p:cNvGrpSpPr>
          <p:nvPr/>
        </p:nvGrpSpPr>
        <p:grpSpPr bwMode="auto">
          <a:xfrm>
            <a:off x="468313" y="3789363"/>
            <a:ext cx="450850" cy="1008062"/>
            <a:chOff x="5004048" y="2204864"/>
            <a:chExt cx="504056" cy="1008112"/>
          </a:xfrm>
        </p:grpSpPr>
        <p:sp>
          <p:nvSpPr>
            <p:cNvPr id="65" name="Rectangle 64"/>
            <p:cNvSpPr/>
            <p:nvPr/>
          </p:nvSpPr>
          <p:spPr>
            <a:xfrm>
              <a:off x="5004048" y="2204864"/>
              <a:ext cx="504056" cy="50485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004048" y="2709714"/>
              <a:ext cx="504056" cy="5032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18453" name="Group 70"/>
          <p:cNvGrpSpPr>
            <a:grpSpLocks/>
          </p:cNvGrpSpPr>
          <p:nvPr/>
        </p:nvGrpSpPr>
        <p:grpSpPr bwMode="auto">
          <a:xfrm>
            <a:off x="468313" y="2781300"/>
            <a:ext cx="450850" cy="1008063"/>
            <a:chOff x="5004048" y="2204864"/>
            <a:chExt cx="504056" cy="1008112"/>
          </a:xfrm>
        </p:grpSpPr>
        <p:sp>
          <p:nvSpPr>
            <p:cNvPr id="72" name="Rectangle 71"/>
            <p:cNvSpPr/>
            <p:nvPr/>
          </p:nvSpPr>
          <p:spPr>
            <a:xfrm>
              <a:off x="5004048" y="2204864"/>
              <a:ext cx="504056" cy="50485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5004048" y="2709714"/>
              <a:ext cx="504056" cy="5032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77" name="Isosceles Triangle 76"/>
          <p:cNvSpPr/>
          <p:nvPr/>
        </p:nvSpPr>
        <p:spPr>
          <a:xfrm>
            <a:off x="7596188" y="4652963"/>
            <a:ext cx="504825" cy="647700"/>
          </a:xfrm>
          <a:prstGeom prst="triangl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8" name="Isosceles Triangle 77"/>
          <p:cNvSpPr/>
          <p:nvPr/>
        </p:nvSpPr>
        <p:spPr>
          <a:xfrm>
            <a:off x="2700338" y="4652963"/>
            <a:ext cx="576262" cy="647700"/>
          </a:xfrm>
          <a:prstGeom prst="triangl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179512" y="333375"/>
            <a:ext cx="489731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100" b="1" dirty="0">
                <a:solidFill>
                  <a:schemeClr val="bg1"/>
                </a:solidFill>
                <a:latin typeface="Calibri" pitchFamily="34" charset="0"/>
              </a:rPr>
              <a:t>On the buses, black people were </a:t>
            </a:r>
            <a:r>
              <a:rPr lang="en-GB" sz="2100" b="1" dirty="0" smtClean="0">
                <a:solidFill>
                  <a:schemeClr val="bg1"/>
                </a:solidFill>
                <a:latin typeface="Calibri" pitchFamily="34" charset="0"/>
              </a:rPr>
              <a:t>made </a:t>
            </a:r>
            <a:r>
              <a:rPr lang="en-GB" sz="2100" b="1" dirty="0">
                <a:solidFill>
                  <a:schemeClr val="bg1"/>
                </a:solidFill>
                <a:latin typeface="Calibri" pitchFamily="34" charset="0"/>
              </a:rPr>
              <a:t>to sit in the back rows</a:t>
            </a:r>
          </a:p>
        </p:txBody>
      </p: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5393945" y="333375"/>
            <a:ext cx="426161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100" b="1" dirty="0">
                <a:latin typeface="Calibri" pitchFamily="34" charset="0"/>
              </a:rPr>
              <a:t>Whilst the </a:t>
            </a:r>
            <a:r>
              <a:rPr lang="en-GB" sz="2100" b="1" dirty="0" smtClean="0">
                <a:latin typeface="Calibri" pitchFamily="34" charset="0"/>
              </a:rPr>
              <a:t>white people took </a:t>
            </a:r>
            <a:br>
              <a:rPr lang="en-GB" sz="2100" b="1" dirty="0" smtClean="0">
                <a:latin typeface="Calibri" pitchFamily="34" charset="0"/>
              </a:rPr>
            </a:br>
            <a:r>
              <a:rPr lang="en-GB" sz="2100" b="1" dirty="0" smtClean="0">
                <a:latin typeface="Calibri" pitchFamily="34" charset="0"/>
              </a:rPr>
              <a:t>the </a:t>
            </a:r>
            <a:r>
              <a:rPr lang="en-GB" sz="2100" b="1" dirty="0">
                <a:latin typeface="Calibri" pitchFamily="34" charset="0"/>
              </a:rPr>
              <a:t>four rows </a:t>
            </a:r>
            <a:r>
              <a:rPr lang="en-GB" sz="2100" b="1" dirty="0" smtClean="0">
                <a:latin typeface="Calibri" pitchFamily="34" charset="0"/>
              </a:rPr>
              <a:t>at </a:t>
            </a:r>
            <a:r>
              <a:rPr lang="en-GB" sz="2100" b="1" dirty="0">
                <a:latin typeface="Calibri" pitchFamily="34" charset="0"/>
              </a:rPr>
              <a:t>the </a:t>
            </a:r>
            <a:r>
              <a:rPr lang="en-GB" sz="2100" b="1" dirty="0" smtClean="0">
                <a:latin typeface="Calibri" pitchFamily="34" charset="0"/>
              </a:rPr>
              <a:t>front of </a:t>
            </a:r>
            <a:br>
              <a:rPr lang="en-GB" sz="2100" b="1" dirty="0" smtClean="0">
                <a:latin typeface="Calibri" pitchFamily="34" charset="0"/>
              </a:rPr>
            </a:br>
            <a:r>
              <a:rPr lang="en-GB" sz="2100" b="1" dirty="0" smtClean="0">
                <a:latin typeface="Calibri" pitchFamily="34" charset="0"/>
              </a:rPr>
              <a:t>the </a:t>
            </a:r>
            <a:r>
              <a:rPr lang="en-GB" sz="2100" b="1" dirty="0">
                <a:latin typeface="Calibri" pitchFamily="34" charset="0"/>
              </a:rPr>
              <a:t>bus</a:t>
            </a:r>
          </a:p>
        </p:txBody>
      </p:sp>
    </p:spTree>
  </p:cSld>
  <p:clrMapOvr>
    <a:masterClrMapping/>
  </p:clrMapOvr>
  <p:transition spd="slow" advTm="5891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51275" y="0"/>
            <a:ext cx="5868988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7740650" y="2205038"/>
            <a:ext cx="503238" cy="5032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19459" name="Group 17"/>
          <p:cNvGrpSpPr>
            <a:grpSpLocks/>
          </p:cNvGrpSpPr>
          <p:nvPr/>
        </p:nvGrpSpPr>
        <p:grpSpPr bwMode="auto">
          <a:xfrm>
            <a:off x="6227763" y="2205038"/>
            <a:ext cx="1296987" cy="503237"/>
            <a:chOff x="5724128" y="2204864"/>
            <a:chExt cx="1296144" cy="504056"/>
          </a:xfrm>
        </p:grpSpPr>
        <p:sp>
          <p:nvSpPr>
            <p:cNvPr id="6" name="Rectangle 5"/>
            <p:cNvSpPr/>
            <p:nvPr/>
          </p:nvSpPr>
          <p:spPr>
            <a:xfrm>
              <a:off x="6588753" y="2204864"/>
              <a:ext cx="431519" cy="5040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155647" y="2204864"/>
              <a:ext cx="433105" cy="5040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724128" y="2204864"/>
              <a:ext cx="431519" cy="5040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19460" name="TextBox 10"/>
          <p:cNvSpPr txBox="1">
            <a:spLocks noChangeArrowheads="1"/>
          </p:cNvSpPr>
          <p:nvPr/>
        </p:nvSpPr>
        <p:spPr bwMode="auto">
          <a:xfrm>
            <a:off x="7451725" y="2060575"/>
            <a:ext cx="10810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000">
                <a:latin typeface="Calibri" pitchFamily="34" charset="0"/>
              </a:rPr>
              <a:t>x</a:t>
            </a:r>
          </a:p>
        </p:txBody>
      </p:sp>
      <p:grpSp>
        <p:nvGrpSpPr>
          <p:cNvPr id="19461" name="Group 22"/>
          <p:cNvGrpSpPr>
            <a:grpSpLocks/>
          </p:cNvGrpSpPr>
          <p:nvPr/>
        </p:nvGrpSpPr>
        <p:grpSpPr bwMode="auto">
          <a:xfrm>
            <a:off x="5508625" y="2205038"/>
            <a:ext cx="503238" cy="1008062"/>
            <a:chOff x="5004048" y="2204864"/>
            <a:chExt cx="504056" cy="1008112"/>
          </a:xfrm>
        </p:grpSpPr>
        <p:sp>
          <p:nvSpPr>
            <p:cNvPr id="10" name="Rectangle 9"/>
            <p:cNvSpPr/>
            <p:nvPr/>
          </p:nvSpPr>
          <p:spPr>
            <a:xfrm>
              <a:off x="5004048" y="2204864"/>
              <a:ext cx="504056" cy="5048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004048" y="2709714"/>
              <a:ext cx="504056" cy="50326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19462" name="Group 54"/>
          <p:cNvGrpSpPr>
            <a:grpSpLocks/>
          </p:cNvGrpSpPr>
          <p:nvPr/>
        </p:nvGrpSpPr>
        <p:grpSpPr bwMode="auto">
          <a:xfrm>
            <a:off x="5508625" y="4292600"/>
            <a:ext cx="503238" cy="1008063"/>
            <a:chOff x="5076056" y="4293096"/>
            <a:chExt cx="504056" cy="1008112"/>
          </a:xfrm>
        </p:grpSpPr>
        <p:sp>
          <p:nvSpPr>
            <p:cNvPr id="16" name="Rectangle 15"/>
            <p:cNvSpPr/>
            <p:nvPr/>
          </p:nvSpPr>
          <p:spPr>
            <a:xfrm>
              <a:off x="5076056" y="4293096"/>
              <a:ext cx="504056" cy="5048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076056" y="4797946"/>
              <a:ext cx="504056" cy="50326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19463" name="Group 18"/>
          <p:cNvGrpSpPr>
            <a:grpSpLocks/>
          </p:cNvGrpSpPr>
          <p:nvPr/>
        </p:nvGrpSpPr>
        <p:grpSpPr bwMode="auto">
          <a:xfrm>
            <a:off x="6227763" y="4797425"/>
            <a:ext cx="1296987" cy="503238"/>
            <a:chOff x="5724128" y="2204864"/>
            <a:chExt cx="1296144" cy="504056"/>
          </a:xfrm>
        </p:grpSpPr>
        <p:sp>
          <p:nvSpPr>
            <p:cNvPr id="20" name="Rectangle 19"/>
            <p:cNvSpPr/>
            <p:nvPr/>
          </p:nvSpPr>
          <p:spPr>
            <a:xfrm>
              <a:off x="6588753" y="2204864"/>
              <a:ext cx="431519" cy="5040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55647" y="2204864"/>
              <a:ext cx="433105" cy="5040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724128" y="2204864"/>
              <a:ext cx="431519" cy="5040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19464" name="Group 29"/>
          <p:cNvGrpSpPr>
            <a:grpSpLocks/>
          </p:cNvGrpSpPr>
          <p:nvPr/>
        </p:nvGrpSpPr>
        <p:grpSpPr bwMode="auto">
          <a:xfrm>
            <a:off x="4716463" y="4292600"/>
            <a:ext cx="484187" cy="1008063"/>
            <a:chOff x="5004048" y="2204864"/>
            <a:chExt cx="504056" cy="1008112"/>
          </a:xfrm>
        </p:grpSpPr>
        <p:sp>
          <p:nvSpPr>
            <p:cNvPr id="31" name="Rectangle 30"/>
            <p:cNvSpPr/>
            <p:nvPr/>
          </p:nvSpPr>
          <p:spPr>
            <a:xfrm>
              <a:off x="5004048" y="2204864"/>
              <a:ext cx="504056" cy="5048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004048" y="2709714"/>
              <a:ext cx="504056" cy="50326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19465" name="Group 32"/>
          <p:cNvGrpSpPr>
            <a:grpSpLocks/>
          </p:cNvGrpSpPr>
          <p:nvPr/>
        </p:nvGrpSpPr>
        <p:grpSpPr bwMode="auto">
          <a:xfrm>
            <a:off x="3995738" y="2205038"/>
            <a:ext cx="473075" cy="1008062"/>
            <a:chOff x="5004048" y="2204864"/>
            <a:chExt cx="504056" cy="1008112"/>
          </a:xfrm>
        </p:grpSpPr>
        <p:sp>
          <p:nvSpPr>
            <p:cNvPr id="34" name="Rectangle 33"/>
            <p:cNvSpPr/>
            <p:nvPr/>
          </p:nvSpPr>
          <p:spPr>
            <a:xfrm>
              <a:off x="5004048" y="2204864"/>
              <a:ext cx="504056" cy="5048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004048" y="2709714"/>
              <a:ext cx="504056" cy="50326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19466" name="Group 35"/>
          <p:cNvGrpSpPr>
            <a:grpSpLocks/>
          </p:cNvGrpSpPr>
          <p:nvPr/>
        </p:nvGrpSpPr>
        <p:grpSpPr bwMode="auto">
          <a:xfrm>
            <a:off x="3995738" y="4292600"/>
            <a:ext cx="473075" cy="1008063"/>
            <a:chOff x="5004048" y="2204864"/>
            <a:chExt cx="504056" cy="1008112"/>
          </a:xfrm>
        </p:grpSpPr>
        <p:sp>
          <p:nvSpPr>
            <p:cNvPr id="37" name="Rectangle 36"/>
            <p:cNvSpPr/>
            <p:nvPr/>
          </p:nvSpPr>
          <p:spPr>
            <a:xfrm>
              <a:off x="5004048" y="2204864"/>
              <a:ext cx="504056" cy="5048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004048" y="2709714"/>
              <a:ext cx="504056" cy="50326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19467" name="Group 38"/>
          <p:cNvGrpSpPr>
            <a:grpSpLocks/>
          </p:cNvGrpSpPr>
          <p:nvPr/>
        </p:nvGrpSpPr>
        <p:grpSpPr bwMode="auto">
          <a:xfrm>
            <a:off x="3276600" y="2205038"/>
            <a:ext cx="458788" cy="1008062"/>
            <a:chOff x="5004048" y="2204864"/>
            <a:chExt cx="504056" cy="1008112"/>
          </a:xfrm>
        </p:grpSpPr>
        <p:sp>
          <p:nvSpPr>
            <p:cNvPr id="40" name="Rectangle 39"/>
            <p:cNvSpPr/>
            <p:nvPr/>
          </p:nvSpPr>
          <p:spPr>
            <a:xfrm>
              <a:off x="5004048" y="2204864"/>
              <a:ext cx="504056" cy="50485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004048" y="2709714"/>
              <a:ext cx="504056" cy="5032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19468" name="Group 41"/>
          <p:cNvGrpSpPr>
            <a:grpSpLocks/>
          </p:cNvGrpSpPr>
          <p:nvPr/>
        </p:nvGrpSpPr>
        <p:grpSpPr bwMode="auto">
          <a:xfrm>
            <a:off x="3276600" y="4292600"/>
            <a:ext cx="458788" cy="1008063"/>
            <a:chOff x="5004048" y="2204864"/>
            <a:chExt cx="504056" cy="1008112"/>
          </a:xfrm>
        </p:grpSpPr>
        <p:sp>
          <p:nvSpPr>
            <p:cNvPr id="43" name="Rectangle 42"/>
            <p:cNvSpPr/>
            <p:nvPr/>
          </p:nvSpPr>
          <p:spPr>
            <a:xfrm>
              <a:off x="5004048" y="2204864"/>
              <a:ext cx="504056" cy="50485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004048" y="2709714"/>
              <a:ext cx="504056" cy="5032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19469" name="Group 44"/>
          <p:cNvGrpSpPr>
            <a:grpSpLocks/>
          </p:cNvGrpSpPr>
          <p:nvPr/>
        </p:nvGrpSpPr>
        <p:grpSpPr bwMode="auto">
          <a:xfrm>
            <a:off x="2627313" y="2205038"/>
            <a:ext cx="446087" cy="1008062"/>
            <a:chOff x="5004048" y="2204864"/>
            <a:chExt cx="504056" cy="1008112"/>
          </a:xfrm>
        </p:grpSpPr>
        <p:sp>
          <p:nvSpPr>
            <p:cNvPr id="46" name="Rectangle 45"/>
            <p:cNvSpPr/>
            <p:nvPr/>
          </p:nvSpPr>
          <p:spPr>
            <a:xfrm>
              <a:off x="5004048" y="2204864"/>
              <a:ext cx="504056" cy="50485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004048" y="2709714"/>
              <a:ext cx="504056" cy="5032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19470" name="Group 47"/>
          <p:cNvGrpSpPr>
            <a:grpSpLocks/>
          </p:cNvGrpSpPr>
          <p:nvPr/>
        </p:nvGrpSpPr>
        <p:grpSpPr bwMode="auto">
          <a:xfrm>
            <a:off x="2195513" y="4292600"/>
            <a:ext cx="452437" cy="1008063"/>
            <a:chOff x="5004048" y="2204864"/>
            <a:chExt cx="504056" cy="1008112"/>
          </a:xfrm>
        </p:grpSpPr>
        <p:sp>
          <p:nvSpPr>
            <p:cNvPr id="49" name="Rectangle 48"/>
            <p:cNvSpPr/>
            <p:nvPr/>
          </p:nvSpPr>
          <p:spPr>
            <a:xfrm>
              <a:off x="5004048" y="2204864"/>
              <a:ext cx="504056" cy="50485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004048" y="2709714"/>
              <a:ext cx="504056" cy="5032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19471" name="Group 50"/>
          <p:cNvGrpSpPr>
            <a:grpSpLocks/>
          </p:cNvGrpSpPr>
          <p:nvPr/>
        </p:nvGrpSpPr>
        <p:grpSpPr bwMode="auto">
          <a:xfrm>
            <a:off x="965200" y="2205038"/>
            <a:ext cx="1466850" cy="503237"/>
            <a:chOff x="5724128" y="2204864"/>
            <a:chExt cx="1296144" cy="504056"/>
          </a:xfrm>
        </p:grpSpPr>
        <p:sp>
          <p:nvSpPr>
            <p:cNvPr id="52" name="Rectangle 51"/>
            <p:cNvSpPr/>
            <p:nvPr/>
          </p:nvSpPr>
          <p:spPr>
            <a:xfrm>
              <a:off x="6588224" y="2204864"/>
              <a:ext cx="432048" cy="50405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156176" y="2204864"/>
              <a:ext cx="432048" cy="50405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724128" y="2204864"/>
              <a:ext cx="432048" cy="50405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3" name="Snip Same Side Corner Rectangle 2"/>
          <p:cNvSpPr/>
          <p:nvPr/>
        </p:nvSpPr>
        <p:spPr>
          <a:xfrm rot="16200000">
            <a:off x="1404144" y="1269207"/>
            <a:ext cx="3095625" cy="4967287"/>
          </a:xfrm>
          <a:prstGeom prst="snip2Same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19473" name="Group 23"/>
          <p:cNvGrpSpPr>
            <a:grpSpLocks/>
          </p:cNvGrpSpPr>
          <p:nvPr/>
        </p:nvGrpSpPr>
        <p:grpSpPr bwMode="auto">
          <a:xfrm>
            <a:off x="4716463" y="2205038"/>
            <a:ext cx="484187" cy="1008062"/>
            <a:chOff x="5004048" y="2204864"/>
            <a:chExt cx="504056" cy="1008112"/>
          </a:xfrm>
        </p:grpSpPr>
        <p:sp>
          <p:nvSpPr>
            <p:cNvPr id="25" name="Rectangle 24"/>
            <p:cNvSpPr/>
            <p:nvPr/>
          </p:nvSpPr>
          <p:spPr>
            <a:xfrm>
              <a:off x="5004048" y="2204864"/>
              <a:ext cx="504056" cy="5048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004048" y="2709714"/>
              <a:ext cx="504056" cy="50326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4" name="Snip Same Side Corner Rectangle 3"/>
          <p:cNvSpPr/>
          <p:nvPr/>
        </p:nvSpPr>
        <p:spPr>
          <a:xfrm rot="5400000">
            <a:off x="4860131" y="1196182"/>
            <a:ext cx="3095625" cy="5113338"/>
          </a:xfrm>
          <a:prstGeom prst="snip2Same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19475" name="Group 60"/>
          <p:cNvGrpSpPr>
            <a:grpSpLocks/>
          </p:cNvGrpSpPr>
          <p:nvPr/>
        </p:nvGrpSpPr>
        <p:grpSpPr bwMode="auto">
          <a:xfrm rot="-5400000">
            <a:off x="1320800" y="4591051"/>
            <a:ext cx="452437" cy="1008062"/>
            <a:chOff x="5004048" y="2204864"/>
            <a:chExt cx="504056" cy="1008112"/>
          </a:xfrm>
        </p:grpSpPr>
        <p:sp>
          <p:nvSpPr>
            <p:cNvPr id="62" name="Rectangle 61"/>
            <p:cNvSpPr/>
            <p:nvPr/>
          </p:nvSpPr>
          <p:spPr>
            <a:xfrm>
              <a:off x="5004049" y="2204865"/>
              <a:ext cx="504056" cy="50485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004049" y="2709715"/>
              <a:ext cx="504056" cy="5032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19476" name="Group 63"/>
          <p:cNvGrpSpPr>
            <a:grpSpLocks/>
          </p:cNvGrpSpPr>
          <p:nvPr/>
        </p:nvGrpSpPr>
        <p:grpSpPr bwMode="auto">
          <a:xfrm>
            <a:off x="468313" y="3789363"/>
            <a:ext cx="450850" cy="1008062"/>
            <a:chOff x="5004048" y="2204864"/>
            <a:chExt cx="504056" cy="1008112"/>
          </a:xfrm>
        </p:grpSpPr>
        <p:sp>
          <p:nvSpPr>
            <p:cNvPr id="65" name="Rectangle 64"/>
            <p:cNvSpPr/>
            <p:nvPr/>
          </p:nvSpPr>
          <p:spPr>
            <a:xfrm>
              <a:off x="5004048" y="2204864"/>
              <a:ext cx="504056" cy="50485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004048" y="2709714"/>
              <a:ext cx="504056" cy="5032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19477" name="Group 70"/>
          <p:cNvGrpSpPr>
            <a:grpSpLocks/>
          </p:cNvGrpSpPr>
          <p:nvPr/>
        </p:nvGrpSpPr>
        <p:grpSpPr bwMode="auto">
          <a:xfrm>
            <a:off x="468313" y="2781300"/>
            <a:ext cx="450850" cy="1008063"/>
            <a:chOff x="5004048" y="2204864"/>
            <a:chExt cx="504056" cy="1008112"/>
          </a:xfrm>
        </p:grpSpPr>
        <p:sp>
          <p:nvSpPr>
            <p:cNvPr id="72" name="Rectangle 71"/>
            <p:cNvSpPr/>
            <p:nvPr/>
          </p:nvSpPr>
          <p:spPr>
            <a:xfrm>
              <a:off x="5004048" y="2204864"/>
              <a:ext cx="504056" cy="50485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5004048" y="2709714"/>
              <a:ext cx="504056" cy="5032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77" name="Isosceles Triangle 76"/>
          <p:cNvSpPr/>
          <p:nvPr/>
        </p:nvSpPr>
        <p:spPr>
          <a:xfrm>
            <a:off x="7596188" y="4652963"/>
            <a:ext cx="504825" cy="647700"/>
          </a:xfrm>
          <a:prstGeom prst="triangl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8" name="Isosceles Triangle 77"/>
          <p:cNvSpPr/>
          <p:nvPr/>
        </p:nvSpPr>
        <p:spPr>
          <a:xfrm>
            <a:off x="2700338" y="4652963"/>
            <a:ext cx="576262" cy="647700"/>
          </a:xfrm>
          <a:prstGeom prst="triangl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9480" name="TextBox 78"/>
          <p:cNvSpPr txBox="1">
            <a:spLocks noChangeArrowheads="1"/>
          </p:cNvSpPr>
          <p:nvPr/>
        </p:nvSpPr>
        <p:spPr bwMode="auto">
          <a:xfrm>
            <a:off x="611188" y="333375"/>
            <a:ext cx="309721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200" b="1" dirty="0">
                <a:solidFill>
                  <a:schemeClr val="bg1"/>
                </a:solidFill>
                <a:latin typeface="Calibri" pitchFamily="34" charset="0"/>
              </a:rPr>
              <a:t>But if the front rows were full </a:t>
            </a: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4211638" y="300717"/>
            <a:ext cx="493236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200" b="1" dirty="0">
                <a:latin typeface="Calibri" pitchFamily="34" charset="0"/>
              </a:rPr>
              <a:t>The black passengers were expected to give up their seats</a:t>
            </a:r>
          </a:p>
        </p:txBody>
      </p:sp>
    </p:spTree>
  </p:cSld>
  <p:clrMapOvr>
    <a:masterClrMapping/>
  </p:clrMapOvr>
  <p:transition spd="slow" advTm="620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35600" y="0"/>
            <a:ext cx="4284663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7740650" y="2205038"/>
            <a:ext cx="503238" cy="5032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21507" name="Group 17"/>
          <p:cNvGrpSpPr>
            <a:grpSpLocks/>
          </p:cNvGrpSpPr>
          <p:nvPr/>
        </p:nvGrpSpPr>
        <p:grpSpPr bwMode="auto">
          <a:xfrm>
            <a:off x="6227763" y="2205038"/>
            <a:ext cx="1296987" cy="503237"/>
            <a:chOff x="5724128" y="2204864"/>
            <a:chExt cx="1296144" cy="504056"/>
          </a:xfrm>
        </p:grpSpPr>
        <p:sp>
          <p:nvSpPr>
            <p:cNvPr id="6" name="Rectangle 5"/>
            <p:cNvSpPr/>
            <p:nvPr/>
          </p:nvSpPr>
          <p:spPr>
            <a:xfrm>
              <a:off x="6588753" y="2204864"/>
              <a:ext cx="431519" cy="5040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155647" y="2204864"/>
              <a:ext cx="433105" cy="5040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724128" y="2204864"/>
              <a:ext cx="431519" cy="5040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21508" name="TextBox 10"/>
          <p:cNvSpPr txBox="1">
            <a:spLocks noChangeArrowheads="1"/>
          </p:cNvSpPr>
          <p:nvPr/>
        </p:nvSpPr>
        <p:spPr bwMode="auto">
          <a:xfrm>
            <a:off x="7451725" y="2060575"/>
            <a:ext cx="10810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000">
                <a:latin typeface="Calibri" pitchFamily="34" charset="0"/>
              </a:rPr>
              <a:t>x</a:t>
            </a:r>
          </a:p>
        </p:txBody>
      </p:sp>
      <p:grpSp>
        <p:nvGrpSpPr>
          <p:cNvPr id="21509" name="Group 22"/>
          <p:cNvGrpSpPr>
            <a:grpSpLocks/>
          </p:cNvGrpSpPr>
          <p:nvPr/>
        </p:nvGrpSpPr>
        <p:grpSpPr bwMode="auto">
          <a:xfrm>
            <a:off x="5508625" y="2205038"/>
            <a:ext cx="503238" cy="1008062"/>
            <a:chOff x="5004048" y="2204864"/>
            <a:chExt cx="504056" cy="1008112"/>
          </a:xfrm>
        </p:grpSpPr>
        <p:sp>
          <p:nvSpPr>
            <p:cNvPr id="10" name="Rectangle 9"/>
            <p:cNvSpPr/>
            <p:nvPr/>
          </p:nvSpPr>
          <p:spPr>
            <a:xfrm>
              <a:off x="5004048" y="2204864"/>
              <a:ext cx="504056" cy="5048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004048" y="2709714"/>
              <a:ext cx="504056" cy="50326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21510" name="Group 54"/>
          <p:cNvGrpSpPr>
            <a:grpSpLocks/>
          </p:cNvGrpSpPr>
          <p:nvPr/>
        </p:nvGrpSpPr>
        <p:grpSpPr bwMode="auto">
          <a:xfrm>
            <a:off x="5508625" y="4292600"/>
            <a:ext cx="503238" cy="1008063"/>
            <a:chOff x="5076056" y="4293096"/>
            <a:chExt cx="504056" cy="1008112"/>
          </a:xfrm>
        </p:grpSpPr>
        <p:sp>
          <p:nvSpPr>
            <p:cNvPr id="16" name="Rectangle 15"/>
            <p:cNvSpPr/>
            <p:nvPr/>
          </p:nvSpPr>
          <p:spPr>
            <a:xfrm>
              <a:off x="5076056" y="4293096"/>
              <a:ext cx="504056" cy="5048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076056" y="4797946"/>
              <a:ext cx="504056" cy="50326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21511" name="Group 18"/>
          <p:cNvGrpSpPr>
            <a:grpSpLocks/>
          </p:cNvGrpSpPr>
          <p:nvPr/>
        </p:nvGrpSpPr>
        <p:grpSpPr bwMode="auto">
          <a:xfrm>
            <a:off x="6227763" y="4797425"/>
            <a:ext cx="1296987" cy="503238"/>
            <a:chOff x="5724128" y="2204864"/>
            <a:chExt cx="1296144" cy="504056"/>
          </a:xfrm>
        </p:grpSpPr>
        <p:sp>
          <p:nvSpPr>
            <p:cNvPr id="20" name="Rectangle 19"/>
            <p:cNvSpPr/>
            <p:nvPr/>
          </p:nvSpPr>
          <p:spPr>
            <a:xfrm>
              <a:off x="6588753" y="2204864"/>
              <a:ext cx="431519" cy="5040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55647" y="2204864"/>
              <a:ext cx="433105" cy="5040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724128" y="2204864"/>
              <a:ext cx="431519" cy="5040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21512" name="Group 29"/>
          <p:cNvGrpSpPr>
            <a:grpSpLocks/>
          </p:cNvGrpSpPr>
          <p:nvPr/>
        </p:nvGrpSpPr>
        <p:grpSpPr bwMode="auto">
          <a:xfrm>
            <a:off x="4716463" y="4292600"/>
            <a:ext cx="484187" cy="1008063"/>
            <a:chOff x="5004048" y="2204864"/>
            <a:chExt cx="504056" cy="1008112"/>
          </a:xfrm>
        </p:grpSpPr>
        <p:sp>
          <p:nvSpPr>
            <p:cNvPr id="31" name="Rectangle 30"/>
            <p:cNvSpPr/>
            <p:nvPr/>
          </p:nvSpPr>
          <p:spPr>
            <a:xfrm>
              <a:off x="5004048" y="2204864"/>
              <a:ext cx="504056" cy="50485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004048" y="2709714"/>
              <a:ext cx="504056" cy="5032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21513" name="Group 32"/>
          <p:cNvGrpSpPr>
            <a:grpSpLocks/>
          </p:cNvGrpSpPr>
          <p:nvPr/>
        </p:nvGrpSpPr>
        <p:grpSpPr bwMode="auto">
          <a:xfrm>
            <a:off x="3995738" y="2205038"/>
            <a:ext cx="473075" cy="1008062"/>
            <a:chOff x="5004048" y="2204864"/>
            <a:chExt cx="504056" cy="1008112"/>
          </a:xfrm>
        </p:grpSpPr>
        <p:sp>
          <p:nvSpPr>
            <p:cNvPr id="34" name="Rectangle 33"/>
            <p:cNvSpPr/>
            <p:nvPr/>
          </p:nvSpPr>
          <p:spPr>
            <a:xfrm>
              <a:off x="5004048" y="2204864"/>
              <a:ext cx="504056" cy="50485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004048" y="2709714"/>
              <a:ext cx="504056" cy="5032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21514" name="Group 35"/>
          <p:cNvGrpSpPr>
            <a:grpSpLocks/>
          </p:cNvGrpSpPr>
          <p:nvPr/>
        </p:nvGrpSpPr>
        <p:grpSpPr bwMode="auto">
          <a:xfrm>
            <a:off x="3995738" y="4292600"/>
            <a:ext cx="473075" cy="1008063"/>
            <a:chOff x="5004048" y="2204864"/>
            <a:chExt cx="504056" cy="1008112"/>
          </a:xfrm>
        </p:grpSpPr>
        <p:sp>
          <p:nvSpPr>
            <p:cNvPr id="37" name="Rectangle 36"/>
            <p:cNvSpPr/>
            <p:nvPr/>
          </p:nvSpPr>
          <p:spPr>
            <a:xfrm>
              <a:off x="5004048" y="2204864"/>
              <a:ext cx="504056" cy="50485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004048" y="2709714"/>
              <a:ext cx="504056" cy="5032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21515" name="Group 38"/>
          <p:cNvGrpSpPr>
            <a:grpSpLocks/>
          </p:cNvGrpSpPr>
          <p:nvPr/>
        </p:nvGrpSpPr>
        <p:grpSpPr bwMode="auto">
          <a:xfrm>
            <a:off x="3276600" y="2205038"/>
            <a:ext cx="458788" cy="1008062"/>
            <a:chOff x="5004048" y="2204864"/>
            <a:chExt cx="504056" cy="1008112"/>
          </a:xfrm>
        </p:grpSpPr>
        <p:sp>
          <p:nvSpPr>
            <p:cNvPr id="40" name="Rectangle 39"/>
            <p:cNvSpPr/>
            <p:nvPr/>
          </p:nvSpPr>
          <p:spPr>
            <a:xfrm>
              <a:off x="5004048" y="2204864"/>
              <a:ext cx="504056" cy="50485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004048" y="2709714"/>
              <a:ext cx="504056" cy="5032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21516" name="Group 41"/>
          <p:cNvGrpSpPr>
            <a:grpSpLocks/>
          </p:cNvGrpSpPr>
          <p:nvPr/>
        </p:nvGrpSpPr>
        <p:grpSpPr bwMode="auto">
          <a:xfrm>
            <a:off x="3276600" y="4292600"/>
            <a:ext cx="458788" cy="1008063"/>
            <a:chOff x="5004048" y="2204864"/>
            <a:chExt cx="504056" cy="1008112"/>
          </a:xfrm>
        </p:grpSpPr>
        <p:sp>
          <p:nvSpPr>
            <p:cNvPr id="43" name="Rectangle 42"/>
            <p:cNvSpPr/>
            <p:nvPr/>
          </p:nvSpPr>
          <p:spPr>
            <a:xfrm>
              <a:off x="5004048" y="2204864"/>
              <a:ext cx="504056" cy="50485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004048" y="2709714"/>
              <a:ext cx="504056" cy="5032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21517" name="Group 44"/>
          <p:cNvGrpSpPr>
            <a:grpSpLocks/>
          </p:cNvGrpSpPr>
          <p:nvPr/>
        </p:nvGrpSpPr>
        <p:grpSpPr bwMode="auto">
          <a:xfrm>
            <a:off x="2627313" y="2205038"/>
            <a:ext cx="446087" cy="1008062"/>
            <a:chOff x="5004048" y="2204864"/>
            <a:chExt cx="504056" cy="1008112"/>
          </a:xfrm>
        </p:grpSpPr>
        <p:sp>
          <p:nvSpPr>
            <p:cNvPr id="46" name="Rectangle 45"/>
            <p:cNvSpPr/>
            <p:nvPr/>
          </p:nvSpPr>
          <p:spPr>
            <a:xfrm>
              <a:off x="5004048" y="2204864"/>
              <a:ext cx="504056" cy="50485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004048" y="2709714"/>
              <a:ext cx="504056" cy="5032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21518" name="Group 47"/>
          <p:cNvGrpSpPr>
            <a:grpSpLocks/>
          </p:cNvGrpSpPr>
          <p:nvPr/>
        </p:nvGrpSpPr>
        <p:grpSpPr bwMode="auto">
          <a:xfrm>
            <a:off x="2195513" y="4292600"/>
            <a:ext cx="452437" cy="1008063"/>
            <a:chOff x="5004048" y="2204864"/>
            <a:chExt cx="504056" cy="1008112"/>
          </a:xfrm>
        </p:grpSpPr>
        <p:sp>
          <p:nvSpPr>
            <p:cNvPr id="49" name="Rectangle 48"/>
            <p:cNvSpPr/>
            <p:nvPr/>
          </p:nvSpPr>
          <p:spPr>
            <a:xfrm>
              <a:off x="5004048" y="2204864"/>
              <a:ext cx="504056" cy="50485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004048" y="2709714"/>
              <a:ext cx="504056" cy="5032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21519" name="Group 50"/>
          <p:cNvGrpSpPr>
            <a:grpSpLocks/>
          </p:cNvGrpSpPr>
          <p:nvPr/>
        </p:nvGrpSpPr>
        <p:grpSpPr bwMode="auto">
          <a:xfrm>
            <a:off x="965200" y="2205038"/>
            <a:ext cx="1466850" cy="503237"/>
            <a:chOff x="5724128" y="2204864"/>
            <a:chExt cx="1296144" cy="504056"/>
          </a:xfrm>
        </p:grpSpPr>
        <p:sp>
          <p:nvSpPr>
            <p:cNvPr id="52" name="Rectangle 51"/>
            <p:cNvSpPr/>
            <p:nvPr/>
          </p:nvSpPr>
          <p:spPr>
            <a:xfrm>
              <a:off x="6588224" y="2204864"/>
              <a:ext cx="432048" cy="50405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156176" y="2204864"/>
              <a:ext cx="432048" cy="50405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724128" y="2204864"/>
              <a:ext cx="432048" cy="50405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3" name="Snip Same Side Corner Rectangle 2"/>
          <p:cNvSpPr/>
          <p:nvPr/>
        </p:nvSpPr>
        <p:spPr>
          <a:xfrm rot="16200000">
            <a:off x="1404144" y="1269207"/>
            <a:ext cx="3095625" cy="4967287"/>
          </a:xfrm>
          <a:prstGeom prst="snip2Same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21521" name="Group 23"/>
          <p:cNvGrpSpPr>
            <a:grpSpLocks/>
          </p:cNvGrpSpPr>
          <p:nvPr/>
        </p:nvGrpSpPr>
        <p:grpSpPr bwMode="auto">
          <a:xfrm>
            <a:off x="4716463" y="2205038"/>
            <a:ext cx="484187" cy="1008062"/>
            <a:chOff x="5004048" y="2204864"/>
            <a:chExt cx="504056" cy="1008112"/>
          </a:xfrm>
        </p:grpSpPr>
        <p:sp>
          <p:nvSpPr>
            <p:cNvPr id="25" name="Rectangle 24"/>
            <p:cNvSpPr/>
            <p:nvPr/>
          </p:nvSpPr>
          <p:spPr>
            <a:xfrm>
              <a:off x="5004048" y="2204864"/>
              <a:ext cx="504056" cy="50485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004048" y="2709714"/>
              <a:ext cx="504056" cy="5032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4" name="Snip Same Side Corner Rectangle 3"/>
          <p:cNvSpPr/>
          <p:nvPr/>
        </p:nvSpPr>
        <p:spPr>
          <a:xfrm rot="5400000">
            <a:off x="5652294" y="1988344"/>
            <a:ext cx="3095625" cy="3529013"/>
          </a:xfrm>
          <a:prstGeom prst="snip2Same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21523" name="Group 60"/>
          <p:cNvGrpSpPr>
            <a:grpSpLocks/>
          </p:cNvGrpSpPr>
          <p:nvPr/>
        </p:nvGrpSpPr>
        <p:grpSpPr bwMode="auto">
          <a:xfrm rot="-5400000">
            <a:off x="1320800" y="4591051"/>
            <a:ext cx="452437" cy="1008062"/>
            <a:chOff x="5004048" y="2204864"/>
            <a:chExt cx="504056" cy="1008112"/>
          </a:xfrm>
        </p:grpSpPr>
        <p:sp>
          <p:nvSpPr>
            <p:cNvPr id="62" name="Rectangle 61"/>
            <p:cNvSpPr/>
            <p:nvPr/>
          </p:nvSpPr>
          <p:spPr>
            <a:xfrm>
              <a:off x="5004049" y="2204865"/>
              <a:ext cx="504056" cy="50485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004049" y="2709715"/>
              <a:ext cx="504056" cy="5032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21524" name="Group 63"/>
          <p:cNvGrpSpPr>
            <a:grpSpLocks/>
          </p:cNvGrpSpPr>
          <p:nvPr/>
        </p:nvGrpSpPr>
        <p:grpSpPr bwMode="auto">
          <a:xfrm>
            <a:off x="468313" y="3789363"/>
            <a:ext cx="450850" cy="1008062"/>
            <a:chOff x="5004048" y="2204864"/>
            <a:chExt cx="504056" cy="1008112"/>
          </a:xfrm>
        </p:grpSpPr>
        <p:sp>
          <p:nvSpPr>
            <p:cNvPr id="65" name="Rectangle 64"/>
            <p:cNvSpPr/>
            <p:nvPr/>
          </p:nvSpPr>
          <p:spPr>
            <a:xfrm>
              <a:off x="5004048" y="2204864"/>
              <a:ext cx="504056" cy="50485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004048" y="2709714"/>
              <a:ext cx="504056" cy="5032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21525" name="Group 70"/>
          <p:cNvGrpSpPr>
            <a:grpSpLocks/>
          </p:cNvGrpSpPr>
          <p:nvPr/>
        </p:nvGrpSpPr>
        <p:grpSpPr bwMode="auto">
          <a:xfrm>
            <a:off x="468313" y="2781300"/>
            <a:ext cx="450850" cy="1008063"/>
            <a:chOff x="5004048" y="2204864"/>
            <a:chExt cx="504056" cy="1008112"/>
          </a:xfrm>
        </p:grpSpPr>
        <p:sp>
          <p:nvSpPr>
            <p:cNvPr id="72" name="Rectangle 71"/>
            <p:cNvSpPr/>
            <p:nvPr/>
          </p:nvSpPr>
          <p:spPr>
            <a:xfrm>
              <a:off x="5004048" y="2204864"/>
              <a:ext cx="504056" cy="50485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5004048" y="2709714"/>
              <a:ext cx="504056" cy="5032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77" name="Isosceles Triangle 76"/>
          <p:cNvSpPr/>
          <p:nvPr/>
        </p:nvSpPr>
        <p:spPr>
          <a:xfrm>
            <a:off x="7596188" y="4652963"/>
            <a:ext cx="504825" cy="647700"/>
          </a:xfrm>
          <a:prstGeom prst="triangl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8" name="Isosceles Triangle 77"/>
          <p:cNvSpPr/>
          <p:nvPr/>
        </p:nvSpPr>
        <p:spPr>
          <a:xfrm>
            <a:off x="2700338" y="4652963"/>
            <a:ext cx="576262" cy="647700"/>
          </a:xfrm>
          <a:prstGeom prst="triangl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528" name="TextBox 79"/>
          <p:cNvSpPr txBox="1">
            <a:spLocks noChangeArrowheads="1"/>
          </p:cNvSpPr>
          <p:nvPr/>
        </p:nvSpPr>
        <p:spPr bwMode="auto">
          <a:xfrm>
            <a:off x="755650" y="549275"/>
            <a:ext cx="388778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200" b="1" dirty="0">
                <a:solidFill>
                  <a:schemeClr val="bg1"/>
                </a:solidFill>
                <a:latin typeface="Calibri" pitchFamily="34" charset="0"/>
              </a:rPr>
              <a:t>She took a seat labelled  for ‘coloured people’</a:t>
            </a:r>
          </a:p>
        </p:txBody>
      </p:sp>
      <p:cxnSp>
        <p:nvCxnSpPr>
          <p:cNvPr id="67" name="Straight Arrow Connector 66"/>
          <p:cNvCxnSpPr/>
          <p:nvPr/>
        </p:nvCxnSpPr>
        <p:spPr>
          <a:xfrm flipV="1">
            <a:off x="3614737" y="5084765"/>
            <a:ext cx="1317626" cy="864515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2195513" y="5732463"/>
            <a:ext cx="15398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200" dirty="0">
                <a:solidFill>
                  <a:schemeClr val="bg1"/>
                </a:solidFill>
                <a:latin typeface="Calibri" pitchFamily="34" charset="0"/>
              </a:rPr>
              <a:t>Rosa’s seat</a:t>
            </a:r>
          </a:p>
        </p:txBody>
      </p:sp>
    </p:spTree>
  </p:cSld>
  <p:clrMapOvr>
    <a:masterClrMapping/>
  </p:clrMapOvr>
  <p:transition advTm="68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39750" y="1341438"/>
            <a:ext cx="71278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Calibri" pitchFamily="34" charset="0"/>
              </a:rPr>
              <a:t>After a few stops, the seats</a:t>
            </a:r>
          </a:p>
          <a:p>
            <a:r>
              <a:rPr lang="en-GB" sz="2800" dirty="0">
                <a:solidFill>
                  <a:schemeClr val="bg1"/>
                </a:solidFill>
                <a:latin typeface="Calibri" pitchFamily="34" charset="0"/>
              </a:rPr>
              <a:t>began to </a:t>
            </a:r>
            <a:r>
              <a:rPr lang="en-GB" sz="2800" dirty="0" smtClean="0">
                <a:solidFill>
                  <a:schemeClr val="bg1"/>
                </a:solidFill>
                <a:latin typeface="Calibri" pitchFamily="34" charset="0"/>
              </a:rPr>
              <a:t>fill…</a:t>
            </a:r>
            <a:endParaRPr lang="en-GB" sz="28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advTm="42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advTm="289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1484313"/>
            <a:ext cx="734531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>
                <a:solidFill>
                  <a:schemeClr val="bg1"/>
                </a:solidFill>
                <a:latin typeface="+mn-lt"/>
              </a:rPr>
              <a:t>When </a:t>
            </a:r>
            <a:r>
              <a:rPr lang="en-GB" sz="2800" dirty="0">
                <a:solidFill>
                  <a:schemeClr val="bg1"/>
                </a:solidFill>
                <a:latin typeface="+mn-lt"/>
              </a:rPr>
              <a:t>a white man entered the bus, the driver insisted that </a:t>
            </a:r>
            <a:r>
              <a:rPr lang="en-GB" sz="28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Rosa</a:t>
            </a:r>
            <a:r>
              <a:rPr lang="en-GB" sz="2800" dirty="0">
                <a:solidFill>
                  <a:schemeClr val="bg1"/>
                </a:solidFill>
                <a:latin typeface="+mn-lt"/>
              </a:rPr>
              <a:t> and the three other passengers on her </a:t>
            </a:r>
            <a:r>
              <a:rPr lang="en-GB" sz="2800" dirty="0" smtClean="0">
                <a:solidFill>
                  <a:schemeClr val="bg1"/>
                </a:solidFill>
                <a:latin typeface="+mn-lt"/>
              </a:rPr>
              <a:t>row  </a:t>
            </a:r>
            <a:r>
              <a:rPr lang="en-GB" sz="2800" dirty="0">
                <a:solidFill>
                  <a:schemeClr val="bg1"/>
                </a:solidFill>
                <a:latin typeface="+mn-lt"/>
              </a:rPr>
              <a:t>give up their seats for </a:t>
            </a:r>
            <a:r>
              <a:rPr lang="en-GB" sz="2800" dirty="0" smtClean="0">
                <a:solidFill>
                  <a:schemeClr val="bg1"/>
                </a:solidFill>
                <a:latin typeface="+mn-lt"/>
              </a:rPr>
              <a:t>him…</a:t>
            </a:r>
            <a:endParaRPr lang="en-GB" sz="28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 advTm="83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050" y="2205038"/>
            <a:ext cx="67691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bg1"/>
                </a:solidFill>
                <a:latin typeface="+mn-lt"/>
              </a:rPr>
              <a:t>Rosa </a:t>
            </a:r>
            <a:r>
              <a:rPr lang="en-GB" sz="48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refused.</a:t>
            </a:r>
            <a:endParaRPr lang="en-GB" sz="48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advTm="71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ac.450f.edgecastcdn.net/80450F/tsminteractive.com/files/2011/11/Rosa_Parks_Book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7416824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2781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-29000" contrast="-2000"/>
          </a:blip>
          <a:srcRect l="942" r="2830" b="21739"/>
          <a:stretch/>
        </p:blipFill>
        <p:spPr bwMode="auto">
          <a:xfrm>
            <a:off x="539552" y="260648"/>
            <a:ext cx="7992888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55650" y="2708275"/>
            <a:ext cx="727233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800" b="1" dirty="0">
                <a:latin typeface="Calibri" pitchFamily="34" charset="0"/>
              </a:rPr>
              <a:t>She was </a:t>
            </a:r>
            <a:r>
              <a:rPr lang="en-GB" sz="4800" b="1" dirty="0">
                <a:solidFill>
                  <a:srgbClr val="C00000"/>
                </a:solidFill>
                <a:latin typeface="Calibri" pitchFamily="34" charset="0"/>
              </a:rPr>
              <a:t>arrested</a:t>
            </a:r>
            <a:r>
              <a:rPr lang="en-GB" sz="4800" b="1" dirty="0">
                <a:latin typeface="Calibri" pitchFamily="34" charset="0"/>
              </a:rPr>
              <a:t> and tried on charges of </a:t>
            </a:r>
            <a:r>
              <a:rPr lang="en-GB" sz="4800" b="1" dirty="0">
                <a:solidFill>
                  <a:srgbClr val="C00000"/>
                </a:solidFill>
                <a:latin typeface="Calibri" pitchFamily="34" charset="0"/>
              </a:rPr>
              <a:t>‘disorderly conduct’   </a:t>
            </a:r>
          </a:p>
        </p:txBody>
      </p:sp>
    </p:spTree>
  </p:cSld>
  <p:clrMapOvr>
    <a:masterClrMapping/>
  </p:clrMapOvr>
  <p:transition advTm="653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156" y="620688"/>
            <a:ext cx="79208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The world that Rosa was born into:</a:t>
            </a:r>
            <a:endParaRPr lang="en-GB" sz="400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331640" y="1772816"/>
            <a:ext cx="662473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Calibri" pitchFamily="34" charset="0"/>
              </a:rPr>
              <a:t>The </a:t>
            </a:r>
            <a:r>
              <a:rPr lang="en-GB" sz="3200" b="1" dirty="0">
                <a:solidFill>
                  <a:schemeClr val="bg1"/>
                </a:solidFill>
                <a:latin typeface="Calibri" pitchFamily="34" charset="0"/>
              </a:rPr>
              <a:t>black</a:t>
            </a:r>
            <a:r>
              <a:rPr lang="en-GB" sz="3200" dirty="0">
                <a:solidFill>
                  <a:schemeClr val="bg1"/>
                </a:solidFill>
                <a:latin typeface="Calibri" pitchFamily="34" charset="0"/>
              </a:rPr>
              <a:t> community are </a:t>
            </a:r>
            <a:r>
              <a:rPr lang="en-GB" sz="3200" i="1" dirty="0">
                <a:solidFill>
                  <a:schemeClr val="bg1"/>
                </a:solidFill>
                <a:latin typeface="Calibri" pitchFamily="34" charset="0"/>
              </a:rPr>
              <a:t>segregated</a:t>
            </a:r>
            <a:r>
              <a:rPr lang="en-GB" sz="3200" dirty="0">
                <a:solidFill>
                  <a:schemeClr val="bg1"/>
                </a:solidFill>
                <a:latin typeface="Calibri" pitchFamily="34" charset="0"/>
              </a:rPr>
              <a:t> from the </a:t>
            </a:r>
            <a:r>
              <a:rPr lang="en-GB" sz="3200" b="1" dirty="0" smtClean="0">
                <a:solidFill>
                  <a:schemeClr val="bg1"/>
                </a:solidFill>
                <a:latin typeface="Calibri" pitchFamily="34" charset="0"/>
              </a:rPr>
              <a:t>white </a:t>
            </a:r>
            <a:r>
              <a:rPr lang="en-GB" sz="3200" dirty="0" smtClean="0">
                <a:solidFill>
                  <a:schemeClr val="bg1"/>
                </a:solidFill>
                <a:latin typeface="Calibri" pitchFamily="34" charset="0"/>
              </a:rPr>
              <a:t>community.</a:t>
            </a:r>
          </a:p>
          <a:p>
            <a:pPr algn="ctr"/>
            <a:endParaRPr lang="en-GB" sz="32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n-GB" sz="3200" b="1" i="1" dirty="0" smtClean="0">
                <a:solidFill>
                  <a:schemeClr val="bg1"/>
                </a:solidFill>
                <a:latin typeface="Calibri" pitchFamily="34" charset="0"/>
              </a:rPr>
              <a:t>Segregated </a:t>
            </a:r>
            <a:r>
              <a:rPr lang="en-GB" sz="3200" dirty="0" smtClean="0">
                <a:solidFill>
                  <a:schemeClr val="bg1"/>
                </a:solidFill>
                <a:latin typeface="Calibri" pitchFamily="34" charset="0"/>
              </a:rPr>
              <a:t>means to be kept apart</a:t>
            </a:r>
            <a:endParaRPr lang="en-GB" sz="32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advTm="57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3800" y="1341438"/>
            <a:ext cx="3744913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chemeClr val="bg1"/>
                </a:solidFill>
                <a:latin typeface="+mn-lt"/>
              </a:rPr>
              <a:t>Rosa Parks believed in a world where black and white communities could live and work </a:t>
            </a:r>
            <a:r>
              <a:rPr lang="en-GB" sz="36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together</a:t>
            </a:r>
          </a:p>
        </p:txBody>
      </p:sp>
      <p:pic>
        <p:nvPicPr>
          <p:cNvPr id="3074" name="Picture 2" descr="http://www.americaslibrary.gov/assets/jb/modern/jb_modern_parks_1_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1438"/>
            <a:ext cx="4056385" cy="320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55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215507"/>
            <a:ext cx="69847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The Bus Boycott</a:t>
            </a:r>
          </a:p>
          <a:p>
            <a:r>
              <a:rPr lang="en-GB" sz="2000" dirty="0" smtClean="0">
                <a:solidFill>
                  <a:schemeClr val="bg1"/>
                </a:solidFill>
                <a:latin typeface="+mn-lt"/>
              </a:rPr>
              <a:t>The message soon spread about Rosa Parks’ arrest. The black community decided to stop using the buses on 5</a:t>
            </a:r>
            <a:r>
              <a:rPr lang="en-GB" sz="2000" baseline="30000" dirty="0" smtClean="0">
                <a:solidFill>
                  <a:schemeClr val="bg1"/>
                </a:solidFill>
                <a:latin typeface="+mn-lt"/>
              </a:rPr>
              <a:t>th</a:t>
            </a:r>
            <a:r>
              <a:rPr lang="en-GB" sz="2000" dirty="0" smtClean="0">
                <a:solidFill>
                  <a:schemeClr val="bg1"/>
                </a:solidFill>
                <a:latin typeface="+mn-lt"/>
              </a:rPr>
              <a:t> of December 1955. </a:t>
            </a:r>
            <a:r>
              <a:rPr lang="en-GB" sz="2000" dirty="0">
                <a:solidFill>
                  <a:schemeClr val="bg1"/>
                </a:solidFill>
                <a:latin typeface="+mn-lt"/>
              </a:rPr>
              <a:t>W</a:t>
            </a:r>
            <a:r>
              <a:rPr lang="en-GB" sz="2000" dirty="0" smtClean="0">
                <a:solidFill>
                  <a:schemeClr val="bg1"/>
                </a:solidFill>
                <a:latin typeface="+mn-lt"/>
              </a:rPr>
              <a:t>e call this </a:t>
            </a:r>
            <a:r>
              <a:rPr lang="en-GB" sz="2000" i="1" dirty="0" smtClean="0">
                <a:solidFill>
                  <a:schemeClr val="bg1"/>
                </a:solidFill>
                <a:latin typeface="+mn-lt"/>
              </a:rPr>
              <a:t>boycotting* </a:t>
            </a:r>
            <a:r>
              <a:rPr lang="en-GB" sz="2000" dirty="0" smtClean="0">
                <a:solidFill>
                  <a:schemeClr val="bg1"/>
                </a:solidFill>
                <a:latin typeface="+mn-lt"/>
              </a:rPr>
              <a:t>the buses. They boycotted the buses to show that they didn’t like the fact that coloured people only had a few seats. They thought this was unfair. In the evening over 4,000 people came to a church meeting to make a plan.</a:t>
            </a:r>
          </a:p>
        </p:txBody>
      </p:sp>
      <p:sp>
        <p:nvSpPr>
          <p:cNvPr id="4" name="Rectangle 3"/>
          <p:cNvSpPr/>
          <p:nvPr/>
        </p:nvSpPr>
        <p:spPr>
          <a:xfrm>
            <a:off x="4175956" y="2996952"/>
            <a:ext cx="4572000" cy="19082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+mj-lt"/>
              </a:rPr>
              <a:t>On the day of the bus boycott 5</a:t>
            </a:r>
            <a:r>
              <a:rPr lang="en-GB" sz="2000" baseline="30000" dirty="0" smtClean="0">
                <a:solidFill>
                  <a:schemeClr val="bg1"/>
                </a:solidFill>
                <a:latin typeface="+mj-lt"/>
              </a:rPr>
              <a:t>th</a:t>
            </a:r>
            <a:r>
              <a:rPr lang="en-GB" sz="2000" dirty="0" smtClean="0">
                <a:solidFill>
                  <a:schemeClr val="bg1"/>
                </a:solidFill>
                <a:latin typeface="+mj-lt"/>
              </a:rPr>
              <a:t> of December 1955 Rosa was found guilty of breaking segregation laws and fined $14.</a:t>
            </a:r>
          </a:p>
          <a:p>
            <a:endParaRPr lang="en-GB" sz="2000" dirty="0">
              <a:solidFill>
                <a:schemeClr val="bg1"/>
              </a:solidFill>
              <a:latin typeface="+mj-lt"/>
            </a:endParaRPr>
          </a:p>
          <a:p>
            <a:r>
              <a:rPr lang="en-GB" sz="2000" dirty="0" smtClean="0">
                <a:solidFill>
                  <a:schemeClr val="bg1"/>
                </a:solidFill>
                <a:latin typeface="+mj-lt"/>
              </a:rPr>
              <a:t>People were outraged. How was this fair?</a:t>
            </a:r>
          </a:p>
          <a:p>
            <a:endParaRPr lang="en-GB" dirty="0" smtClean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3106626"/>
            <a:ext cx="2952891" cy="2242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83568" y="5736163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 smtClean="0">
                <a:solidFill>
                  <a:schemeClr val="bg1"/>
                </a:solidFill>
              </a:rPr>
              <a:t>*Boycotting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>
                <a:solidFill>
                  <a:schemeClr val="bg1"/>
                </a:solidFill>
              </a:rPr>
              <a:t>means to stop using something or buying something to show that you that you think the </a:t>
            </a:r>
            <a:r>
              <a:rPr lang="en-GB" dirty="0" smtClean="0">
                <a:solidFill>
                  <a:schemeClr val="bg1"/>
                </a:solidFill>
              </a:rPr>
              <a:t>company </a:t>
            </a:r>
            <a:r>
              <a:rPr lang="en-GB" dirty="0">
                <a:solidFill>
                  <a:schemeClr val="bg1"/>
                </a:solidFill>
              </a:rPr>
              <a:t>are making a </a:t>
            </a:r>
            <a:r>
              <a:rPr lang="en-GB" dirty="0" smtClean="0">
                <a:solidFill>
                  <a:schemeClr val="bg1"/>
                </a:solidFill>
              </a:rPr>
              <a:t>bad choice.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018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552" y="1484784"/>
            <a:ext cx="45365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+mn-lt"/>
              </a:rPr>
              <a:t>It took many years for changes to come about. Dr Martin Luther King worked with Rosa Parks and many other African Americans. Martin Luther King wrote a book about the Montgomery bus boycott called Stride to Freedom.</a:t>
            </a:r>
          </a:p>
          <a:p>
            <a:endParaRPr lang="en-GB" sz="2000" dirty="0">
              <a:solidFill>
                <a:schemeClr val="bg1"/>
              </a:solidFill>
              <a:latin typeface="+mn-lt"/>
            </a:endParaRPr>
          </a:p>
          <a:p>
            <a:r>
              <a:rPr lang="en-GB" sz="2000" dirty="0" smtClean="0">
                <a:solidFill>
                  <a:schemeClr val="bg1"/>
                </a:solidFill>
                <a:latin typeface="+mn-lt"/>
              </a:rPr>
              <a:t>Around </a:t>
            </a:r>
            <a:r>
              <a:rPr lang="en-GB" sz="2000" dirty="0" smtClean="0">
                <a:solidFill>
                  <a:schemeClr val="bg1"/>
                </a:solidFill>
                <a:latin typeface="+mn-lt"/>
              </a:rPr>
              <a:t>1968, </a:t>
            </a:r>
            <a:r>
              <a:rPr lang="en-GB" sz="2000" dirty="0" smtClean="0">
                <a:solidFill>
                  <a:schemeClr val="bg1"/>
                </a:solidFill>
                <a:latin typeface="+mn-lt"/>
              </a:rPr>
              <a:t>13 years after Rosa Parks refused to give up her </a:t>
            </a:r>
            <a:r>
              <a:rPr lang="en-GB" sz="2000" dirty="0" smtClean="0">
                <a:solidFill>
                  <a:schemeClr val="bg1"/>
                </a:solidFill>
                <a:latin typeface="+mn-lt"/>
              </a:rPr>
              <a:t>seat, </a:t>
            </a:r>
            <a:r>
              <a:rPr lang="en-GB" sz="2000" dirty="0" smtClean="0">
                <a:solidFill>
                  <a:schemeClr val="bg1"/>
                </a:solidFill>
                <a:latin typeface="+mn-lt"/>
              </a:rPr>
              <a:t>the laws began to change. This meant that segregation laws slowly began to stop.</a:t>
            </a:r>
          </a:p>
          <a:p>
            <a:endParaRPr lang="en-GB" sz="2000" dirty="0" smtClean="0">
              <a:solidFill>
                <a:schemeClr val="bg1"/>
              </a:solidFill>
              <a:latin typeface="+mn-lt"/>
            </a:endParaRPr>
          </a:p>
          <a:p>
            <a:r>
              <a:rPr lang="en-GB" sz="2000" dirty="0" smtClean="0">
                <a:solidFill>
                  <a:schemeClr val="bg1"/>
                </a:solidFill>
                <a:latin typeface="+mn-lt"/>
              </a:rPr>
              <a:t>Rosa </a:t>
            </a:r>
            <a:r>
              <a:rPr lang="en-GB" sz="2000" dirty="0" smtClean="0">
                <a:solidFill>
                  <a:schemeClr val="bg1"/>
                </a:solidFill>
                <a:latin typeface="+mn-lt"/>
              </a:rPr>
              <a:t>Parks’ </a:t>
            </a:r>
            <a:r>
              <a:rPr lang="en-GB" sz="2000" dirty="0" smtClean="0">
                <a:solidFill>
                  <a:schemeClr val="bg1"/>
                </a:solidFill>
                <a:latin typeface="+mn-lt"/>
              </a:rPr>
              <a:t>courageous acts inspired the world.</a:t>
            </a:r>
            <a:endParaRPr lang="en-GB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AutoShape 2" descr="Image result for rosa parks and martin luther king bus boycott"/>
          <p:cNvSpPr>
            <a:spLocks noChangeAspect="1" noChangeArrowheads="1"/>
          </p:cNvSpPr>
          <p:nvPr/>
        </p:nvSpPr>
        <p:spPr bwMode="auto">
          <a:xfrm>
            <a:off x="4644008" y="220486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0801"/>
          <a:stretch/>
        </p:blipFill>
        <p:spPr>
          <a:xfrm>
            <a:off x="5436096" y="1628800"/>
            <a:ext cx="3015793" cy="28083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3269" y="275164"/>
            <a:ext cx="6038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What happened next?</a:t>
            </a:r>
          </a:p>
        </p:txBody>
      </p:sp>
    </p:spTree>
    <p:extLst>
      <p:ext uri="{BB962C8B-B14F-4D97-AF65-F5344CB8AC3E}">
        <p14:creationId xmlns:p14="http://schemas.microsoft.com/office/powerpoint/2010/main" val="15434516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s-media-cache-ak0.pinimg.com/736x/5c/e7/2b/5ce72b6b7d0beda5a9890bfb767456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57" b="2817"/>
          <a:stretch/>
        </p:blipFill>
        <p:spPr bwMode="auto">
          <a:xfrm>
            <a:off x="1259632" y="620688"/>
            <a:ext cx="698462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5562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pennandseaborn.com/wp-content/uploads/2015/01/rosa-park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0648"/>
            <a:ext cx="5223660" cy="633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275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250" y="1484313"/>
            <a:ext cx="6192838" cy="3786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b="1" dirty="0">
                <a:solidFill>
                  <a:schemeClr val="bg1"/>
                </a:solidFill>
                <a:latin typeface="Calibri Light" panose="020F0302020204030204" pitchFamily="34" charset="0"/>
              </a:rPr>
              <a:t>"My message to the world is that we must 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b="1" dirty="0">
                <a:solidFill>
                  <a:schemeClr val="bg1"/>
                </a:solidFill>
                <a:latin typeface="Calibri Light" panose="020F0302020204030204" pitchFamily="34" charset="0"/>
              </a:rPr>
              <a:t>come together and live as </a:t>
            </a:r>
            <a:r>
              <a:rPr lang="en-GB" sz="4800" b="1" dirty="0" smtClean="0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</a:rPr>
              <a:t>one</a:t>
            </a:r>
            <a:r>
              <a:rPr lang="en-GB" sz="48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."</a:t>
            </a:r>
            <a:endParaRPr lang="en-GB" sz="48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b="1" i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- Rosa Parks</a:t>
            </a:r>
            <a:endParaRPr lang="en-GB" sz="4800" b="1" i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</p:spTree>
  </p:cSld>
  <p:clrMapOvr>
    <a:masterClrMapping/>
  </p:clrMapOvr>
  <p:transition advTm="656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4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3851275" cy="70294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ransition advTm="149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34988" y="-184150"/>
            <a:ext cx="9678988" cy="70421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advTm="2766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amistadresource.org/LBimages/image_07_01_070_separ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056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2688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1.staticflickr.com/1/215/499684148_6d0cfcbe86_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3409"/>
          <a:stretch/>
        </p:blipFill>
        <p:spPr bwMode="auto">
          <a:xfrm>
            <a:off x="251520" y="116632"/>
            <a:ext cx="8640960" cy="655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031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476672"/>
            <a:ext cx="547260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Early Life</a:t>
            </a:r>
          </a:p>
          <a:p>
            <a:r>
              <a:rPr lang="en-GB" dirty="0" smtClean="0">
                <a:solidFill>
                  <a:schemeClr val="bg1"/>
                </a:solidFill>
                <a:latin typeface="+mn-lt"/>
              </a:rPr>
              <a:t>Rosa McCauley was </a:t>
            </a:r>
            <a:r>
              <a:rPr lang="en-GB" dirty="0">
                <a:solidFill>
                  <a:schemeClr val="bg1"/>
                </a:solidFill>
                <a:latin typeface="+mn-lt"/>
              </a:rPr>
              <a:t>born in Tuskegee, Alabama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, America </a:t>
            </a:r>
            <a:r>
              <a:rPr lang="en-GB" dirty="0">
                <a:solidFill>
                  <a:schemeClr val="bg1"/>
                </a:solidFill>
                <a:latin typeface="+mn-lt"/>
              </a:rPr>
              <a:t>on February 4, 1913. 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Her dad was called James and her mother Leona. At age two she moved to move in with her grandparents. </a:t>
            </a:r>
            <a:r>
              <a:rPr lang="en-GB" dirty="0">
                <a:solidFill>
                  <a:schemeClr val="bg1"/>
                </a:solidFill>
                <a:latin typeface="+mn-lt"/>
              </a:rPr>
              <a:t>Her brother, Sylvester, was born in 1915, and shortly after that her parents separated.</a:t>
            </a:r>
          </a:p>
        </p:txBody>
      </p:sp>
      <p:pic>
        <p:nvPicPr>
          <p:cNvPr id="2052" name="Picture 4" descr="http://www.nwhm.org/blog/wp-content/uploads/2013/08/Claudette-Colv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442" y="697187"/>
            <a:ext cx="2528279" cy="221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49834" y="3501008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Take a look at a world map or atlas to see how far away America is from the UK.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8" t="21987" r="13775" b="6579"/>
          <a:stretch/>
        </p:blipFill>
        <p:spPr>
          <a:xfrm>
            <a:off x="755576" y="2908098"/>
            <a:ext cx="5040560" cy="352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6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404664"/>
            <a:ext cx="698477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Schooling </a:t>
            </a:r>
            <a:endParaRPr lang="en-GB" sz="40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r>
              <a:rPr lang="en-GB" sz="2000" dirty="0" smtClean="0">
                <a:solidFill>
                  <a:schemeClr val="bg1"/>
                </a:solidFill>
                <a:latin typeface="+mn-lt"/>
              </a:rPr>
              <a:t>After attending rural schools in December 1924 Rosa, aged eleven, started at  Mrs White’s school for girls. Rosa’s mother was a teacher and taught her that learning was important. Rosa’s school was for black children only. 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www.artifacts-talismans.com/wp-content/uploads/2014/01/Montgomery-Industrial-School-191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73" y="2516747"/>
            <a:ext cx="4059618" cy="333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932040" y="2420888"/>
            <a:ext cx="29523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Rosa had to drop out of school aged 16 because she needed to care for her dying grandma then look after her mum as she wasn’t very well</a:t>
            </a:r>
            <a:r>
              <a:rPr lang="en-GB" dirty="0" smtClean="0">
                <a:solidFill>
                  <a:schemeClr val="bg1"/>
                </a:solidFill>
              </a:rPr>
              <a:t>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58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620688"/>
            <a:ext cx="4572000" cy="498598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40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Marriage </a:t>
            </a:r>
          </a:p>
          <a:p>
            <a:r>
              <a:rPr lang="en-GB" sz="2000" dirty="0" smtClean="0">
                <a:solidFill>
                  <a:schemeClr val="bg1"/>
                </a:solidFill>
                <a:latin typeface="+mn-lt"/>
              </a:rPr>
              <a:t>In </a:t>
            </a:r>
            <a:r>
              <a:rPr lang="en-GB" sz="2000" dirty="0">
                <a:solidFill>
                  <a:schemeClr val="bg1"/>
                </a:solidFill>
                <a:latin typeface="+mn-lt"/>
              </a:rPr>
              <a:t>1932, at 19, she married Raymond Parks, a self-educated man 10 years her senior who worked as a barber and was a long-time member of the National Association for the Advancement of </a:t>
            </a:r>
            <a:r>
              <a:rPr lang="en-GB" sz="2000" dirty="0" smtClean="0">
                <a:solidFill>
                  <a:schemeClr val="bg1"/>
                </a:solidFill>
                <a:latin typeface="+mn-lt"/>
              </a:rPr>
              <a:t>Coloured </a:t>
            </a:r>
            <a:r>
              <a:rPr lang="en-GB" sz="2000" dirty="0">
                <a:solidFill>
                  <a:schemeClr val="bg1"/>
                </a:solidFill>
                <a:latin typeface="+mn-lt"/>
              </a:rPr>
              <a:t>People (NAACP). </a:t>
            </a:r>
            <a:endParaRPr lang="en-GB" sz="2000" dirty="0" smtClean="0">
              <a:solidFill>
                <a:schemeClr val="bg1"/>
              </a:solidFill>
              <a:latin typeface="+mn-lt"/>
            </a:endParaRPr>
          </a:p>
          <a:p>
            <a:endParaRPr lang="en-GB" sz="2000" dirty="0">
              <a:solidFill>
                <a:schemeClr val="bg1"/>
              </a:solidFill>
              <a:latin typeface="+mn-lt"/>
            </a:endParaRPr>
          </a:p>
          <a:p>
            <a:r>
              <a:rPr lang="en-GB" sz="2000" dirty="0" smtClean="0">
                <a:solidFill>
                  <a:schemeClr val="bg1"/>
                </a:solidFill>
                <a:latin typeface="+mn-lt"/>
              </a:rPr>
              <a:t>He </a:t>
            </a:r>
            <a:r>
              <a:rPr lang="en-GB" sz="2000" dirty="0">
                <a:solidFill>
                  <a:schemeClr val="bg1"/>
                </a:solidFill>
                <a:latin typeface="+mn-lt"/>
              </a:rPr>
              <a:t>supported Rosa in her efforts to earn her high-school diploma, which she ultimately did the following year</a:t>
            </a:r>
            <a:r>
              <a:rPr lang="en-GB" sz="2000" dirty="0" smtClean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GB" sz="2000" dirty="0" smtClean="0">
              <a:solidFill>
                <a:schemeClr val="bg1"/>
              </a:solidFill>
              <a:latin typeface="+mn-lt"/>
            </a:endParaRPr>
          </a:p>
          <a:p>
            <a:r>
              <a:rPr lang="en-GB" sz="2000" dirty="0" smtClean="0">
                <a:solidFill>
                  <a:schemeClr val="bg1"/>
                </a:solidFill>
                <a:latin typeface="+mn-lt"/>
              </a:rPr>
              <a:t>We now think of the term coloured as insulting, so today it is not used.</a:t>
            </a:r>
          </a:p>
          <a:p>
            <a:endParaRPr lang="en-GB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755268"/>
            <a:ext cx="3175000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03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260648"/>
            <a:ext cx="4572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40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Work </a:t>
            </a:r>
            <a:endParaRPr lang="en-GB" sz="40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576" y="1052736"/>
            <a:ext cx="489654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+mn-lt"/>
              </a:rPr>
              <a:t>Raymond and Rosa, who worked as a seamstress, became respected members of Montgomery’s large African-American community. Co-existing with white people in a city governed </a:t>
            </a:r>
            <a:r>
              <a:rPr lang="en-GB" sz="2000" dirty="0" smtClean="0">
                <a:solidFill>
                  <a:schemeClr val="bg1"/>
                </a:solidFill>
                <a:latin typeface="+mn-lt"/>
              </a:rPr>
              <a:t>by segregation laws. However, daily life was full of </a:t>
            </a:r>
            <a:r>
              <a:rPr lang="en-GB" sz="2000" dirty="0">
                <a:solidFill>
                  <a:schemeClr val="bg1"/>
                </a:solidFill>
                <a:latin typeface="+mn-lt"/>
              </a:rPr>
              <a:t>frustrations: Blacks could attend only certain (inferior) schools, could drink only from specified water fountains, could borrow books only from the “black” </a:t>
            </a:r>
            <a:r>
              <a:rPr lang="en-GB" sz="2000" dirty="0" smtClean="0">
                <a:solidFill>
                  <a:schemeClr val="bg1"/>
                </a:solidFill>
                <a:latin typeface="+mn-lt"/>
              </a:rPr>
              <a:t>library, these are just a few of the restrictions.</a:t>
            </a:r>
          </a:p>
          <a:p>
            <a:endParaRPr lang="en-GB" sz="2000" dirty="0">
              <a:solidFill>
                <a:schemeClr val="bg1"/>
              </a:solidFill>
              <a:latin typeface="+mn-lt"/>
            </a:endParaRPr>
          </a:p>
          <a:p>
            <a:r>
              <a:rPr lang="en-GB" sz="2000" dirty="0" smtClean="0">
                <a:solidFill>
                  <a:schemeClr val="bg1"/>
                </a:solidFill>
                <a:latin typeface="+mn-lt"/>
              </a:rPr>
              <a:t>Rosa Parks became secretary of the National Association for the Advancement of Coloured People (NAACP.) This organisation wanted to change the segregation laws because they said they weren't fair.</a:t>
            </a:r>
            <a:endParaRPr lang="en-GB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AutoShape 2" descr="Image result for naacp"/>
          <p:cNvSpPr>
            <a:spLocks noChangeAspect="1" noChangeArrowheads="1"/>
          </p:cNvSpPr>
          <p:nvPr/>
        </p:nvSpPr>
        <p:spPr bwMode="auto">
          <a:xfrm>
            <a:off x="6660232" y="450912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Image result for naac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50" name="Picture 6" descr="https://pbs.twimg.com/profile_images/1232881330/naacp_logo_f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5000"/>
          <a:stretch/>
        </p:blipFill>
        <p:spPr bwMode="auto">
          <a:xfrm>
            <a:off x="6084168" y="1052737"/>
            <a:ext cx="259228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41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993</TotalTime>
  <Words>790</Words>
  <Application>Microsoft Office PowerPoint</Application>
  <PresentationFormat>On-screen Show (4:3)</PresentationFormat>
  <Paragraphs>63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Claire</dc:creator>
  <cp:lastModifiedBy>Alison Fahey</cp:lastModifiedBy>
  <cp:revision>40</cp:revision>
  <dcterms:created xsi:type="dcterms:W3CDTF">2011-03-13T11:46:53Z</dcterms:created>
  <dcterms:modified xsi:type="dcterms:W3CDTF">2017-01-25T12:29:56Z</dcterms:modified>
</cp:coreProperties>
</file>