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FF5C-5560-47AA-98A3-E34123A8C4A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F62F-6B82-4E0D-B1A6-A2F15D683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17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FF5C-5560-47AA-98A3-E34123A8C4A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F62F-6B82-4E0D-B1A6-A2F15D683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77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FF5C-5560-47AA-98A3-E34123A8C4A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F62F-6B82-4E0D-B1A6-A2F15D683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81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FF5C-5560-47AA-98A3-E34123A8C4A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F62F-6B82-4E0D-B1A6-A2F15D683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74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FF5C-5560-47AA-98A3-E34123A8C4A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F62F-6B82-4E0D-B1A6-A2F15D683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47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FF5C-5560-47AA-98A3-E34123A8C4A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F62F-6B82-4E0D-B1A6-A2F15D683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93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FF5C-5560-47AA-98A3-E34123A8C4A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F62F-6B82-4E0D-B1A6-A2F15D683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1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FF5C-5560-47AA-98A3-E34123A8C4A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F62F-6B82-4E0D-B1A6-A2F15D683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98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FF5C-5560-47AA-98A3-E34123A8C4A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F62F-6B82-4E0D-B1A6-A2F15D683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77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FF5C-5560-47AA-98A3-E34123A8C4A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F62F-6B82-4E0D-B1A6-A2F15D683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51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FF5C-5560-47AA-98A3-E34123A8C4A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F62F-6B82-4E0D-B1A6-A2F15D683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2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2FF5C-5560-47AA-98A3-E34123A8C4A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9F62F-6B82-4E0D-B1A6-A2F15D683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7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530" y="225287"/>
            <a:ext cx="11622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The Chimney Boy’s Story </a:t>
            </a:r>
          </a:p>
          <a:p>
            <a:r>
              <a:rPr lang="en-GB" sz="2400" b="1" u="sng" dirty="0"/>
              <a:t>Wes Magee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205948"/>
            <a:ext cx="451899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Inside the chimney, high I climb.</a:t>
            </a:r>
          </a:p>
          <a:p>
            <a:r>
              <a:rPr lang="en-GB" sz="1600" dirty="0">
                <a:solidFill>
                  <a:srgbClr val="FF0000"/>
                </a:solidFill>
              </a:rPr>
              <a:t>It’s dark inside the sooty stack.</a:t>
            </a:r>
          </a:p>
          <a:p>
            <a:r>
              <a:rPr lang="en-GB" sz="1600" dirty="0">
                <a:solidFill>
                  <a:srgbClr val="FF0000"/>
                </a:solidFill>
              </a:rPr>
              <a:t>I bang my head, I graze my back,</a:t>
            </a:r>
          </a:p>
          <a:p>
            <a:r>
              <a:rPr lang="en-GB" sz="1600" dirty="0">
                <a:solidFill>
                  <a:srgbClr val="FF0000"/>
                </a:solidFill>
              </a:rPr>
              <a:t>I lose all sense of passing time.</a:t>
            </a:r>
          </a:p>
          <a:p>
            <a:r>
              <a:rPr lang="en-GB" sz="1600" dirty="0">
                <a:solidFill>
                  <a:srgbClr val="FF0000"/>
                </a:solidFill>
              </a:rPr>
              <a:t>Inside the chimney,</a:t>
            </a:r>
          </a:p>
          <a:p>
            <a:r>
              <a:rPr lang="en-GB" sz="1600" dirty="0">
                <a:solidFill>
                  <a:srgbClr val="FF0000"/>
                </a:solidFill>
              </a:rPr>
              <a:t>High I climb.</a:t>
            </a:r>
          </a:p>
          <a:p>
            <a:endParaRPr lang="en-GB" sz="1600" dirty="0">
              <a:solidFill>
                <a:srgbClr val="FF0000"/>
              </a:solidFill>
            </a:endParaRPr>
          </a:p>
          <a:p>
            <a:r>
              <a:rPr lang="en-GB" sz="1600" dirty="0">
                <a:solidFill>
                  <a:srgbClr val="FF0000"/>
                </a:solidFill>
              </a:rPr>
              <a:t>Inside the chimney, high I climb.</a:t>
            </a:r>
          </a:p>
          <a:p>
            <a:r>
              <a:rPr lang="en-GB" sz="1600" dirty="0">
                <a:solidFill>
                  <a:srgbClr val="FF0000"/>
                </a:solidFill>
              </a:rPr>
              <a:t>High </a:t>
            </a:r>
            <a:r>
              <a:rPr lang="en-GB" sz="1600" dirty="0" err="1">
                <a:solidFill>
                  <a:srgbClr val="FF0000"/>
                </a:solidFill>
              </a:rPr>
              <a:t>high</a:t>
            </a:r>
            <a:r>
              <a:rPr lang="en-GB" sz="1600" dirty="0">
                <a:solidFill>
                  <a:srgbClr val="FF0000"/>
                </a:solidFill>
              </a:rPr>
              <a:t> above…a patch of blue</a:t>
            </a:r>
          </a:p>
          <a:p>
            <a:r>
              <a:rPr lang="en-GB" sz="1600" dirty="0">
                <a:solidFill>
                  <a:srgbClr val="FF0000"/>
                </a:solidFill>
              </a:rPr>
              <a:t>Where one white cloud drifts into view.</a:t>
            </a:r>
          </a:p>
          <a:p>
            <a:r>
              <a:rPr lang="en-GB" sz="1600" dirty="0">
                <a:solidFill>
                  <a:srgbClr val="FF0000"/>
                </a:solidFill>
              </a:rPr>
              <a:t>I stop to rest but that’s a crime.</a:t>
            </a:r>
          </a:p>
          <a:p>
            <a:r>
              <a:rPr lang="en-GB" sz="1600" dirty="0">
                <a:solidFill>
                  <a:srgbClr val="FF0000"/>
                </a:solidFill>
              </a:rPr>
              <a:t>Inside the chimney,</a:t>
            </a:r>
          </a:p>
          <a:p>
            <a:r>
              <a:rPr lang="en-GB" sz="1600" dirty="0">
                <a:solidFill>
                  <a:srgbClr val="FF0000"/>
                </a:solidFill>
              </a:rPr>
              <a:t>High I climb.</a:t>
            </a:r>
          </a:p>
          <a:p>
            <a:endParaRPr lang="en-GB" sz="1600" dirty="0">
              <a:solidFill>
                <a:srgbClr val="FF0000"/>
              </a:solidFill>
            </a:endParaRPr>
          </a:p>
          <a:p>
            <a:r>
              <a:rPr lang="en-GB" sz="1600" dirty="0">
                <a:solidFill>
                  <a:srgbClr val="FF0000"/>
                </a:solidFill>
              </a:rPr>
              <a:t>Inside the chimney, high I climb.</a:t>
            </a:r>
          </a:p>
          <a:p>
            <a:r>
              <a:rPr lang="en-GB" sz="1600" dirty="0">
                <a:solidFill>
                  <a:srgbClr val="FF0000"/>
                </a:solidFill>
              </a:rPr>
              <a:t>My bare feet slip on crumbling bricks.</a:t>
            </a:r>
          </a:p>
          <a:p>
            <a:r>
              <a:rPr lang="en-GB" sz="1600" dirty="0">
                <a:solidFill>
                  <a:srgbClr val="FF0000"/>
                </a:solidFill>
              </a:rPr>
              <a:t>I clear rooks’ nests – dead leaves and sticks.</a:t>
            </a:r>
          </a:p>
          <a:p>
            <a:r>
              <a:rPr lang="en-GB" sz="1600" dirty="0">
                <a:solidFill>
                  <a:srgbClr val="FF0000"/>
                </a:solidFill>
              </a:rPr>
              <a:t>The master yells, ‘Get working, brat!’</a:t>
            </a:r>
          </a:p>
          <a:p>
            <a:r>
              <a:rPr lang="en-GB" sz="1600" dirty="0">
                <a:solidFill>
                  <a:srgbClr val="FF0000"/>
                </a:solidFill>
              </a:rPr>
              <a:t>I’m starved. Sometimes I eat stewed rat.</a:t>
            </a:r>
          </a:p>
          <a:p>
            <a:r>
              <a:rPr lang="en-GB" sz="1600" dirty="0">
                <a:solidFill>
                  <a:srgbClr val="FF0000"/>
                </a:solidFill>
              </a:rPr>
              <a:t>Soot’s in my hair. I’m tasting grime.</a:t>
            </a:r>
          </a:p>
          <a:p>
            <a:r>
              <a:rPr lang="en-GB" sz="1600" dirty="0">
                <a:solidFill>
                  <a:srgbClr val="FF0000"/>
                </a:solidFill>
              </a:rPr>
              <a:t>Inside the chimney,</a:t>
            </a:r>
          </a:p>
          <a:p>
            <a:r>
              <a:rPr lang="en-GB" sz="1600" dirty="0">
                <a:solidFill>
                  <a:srgbClr val="FF0000"/>
                </a:solidFill>
              </a:rPr>
              <a:t>High I climb.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241719"/>
            <a:ext cx="1567338" cy="15673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69426" y="794555"/>
            <a:ext cx="4638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is a rook?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1927855"/>
            <a:ext cx="1566000" cy="1566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69425" y="2480022"/>
            <a:ext cx="4638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Which words rhyme with time?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3612653"/>
            <a:ext cx="1566000" cy="1566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69424" y="3980154"/>
            <a:ext cx="4638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does the boy mean by ‘the patch of blue’?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5293865"/>
            <a:ext cx="1566000" cy="1566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169423" y="5476700"/>
            <a:ext cx="4638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words and phrases has the author used to show the boy lives a tough life?</a:t>
            </a:r>
          </a:p>
        </p:txBody>
      </p:sp>
    </p:spTree>
    <p:extLst>
      <p:ext uri="{BB962C8B-B14F-4D97-AF65-F5344CB8AC3E}">
        <p14:creationId xmlns:p14="http://schemas.microsoft.com/office/powerpoint/2010/main" val="240903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530" y="225287"/>
            <a:ext cx="11622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The Supply Teacher </a:t>
            </a:r>
          </a:p>
          <a:p>
            <a:r>
              <a:rPr lang="en-GB" sz="2400" b="1" u="sng" dirty="0"/>
              <a:t>Allan </a:t>
            </a:r>
            <a:r>
              <a:rPr lang="en-GB" sz="2400" b="1" u="sng" dirty="0" err="1"/>
              <a:t>Ahlberg</a:t>
            </a:r>
            <a:endParaRPr lang="en-GB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85530" y="1205948"/>
            <a:ext cx="498281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Here’s the rule for what to do</a:t>
            </a:r>
          </a:p>
          <a:p>
            <a:r>
              <a:rPr lang="en-GB" dirty="0">
                <a:solidFill>
                  <a:srgbClr val="FF0000"/>
                </a:solidFill>
              </a:rPr>
              <a:t>If ever your teacher has the flu</a:t>
            </a:r>
          </a:p>
          <a:p>
            <a:r>
              <a:rPr lang="en-GB" dirty="0">
                <a:solidFill>
                  <a:srgbClr val="FF0000"/>
                </a:solidFill>
              </a:rPr>
              <a:t>Or for some other reason takes to her bed</a:t>
            </a:r>
          </a:p>
          <a:p>
            <a:r>
              <a:rPr lang="en-GB" dirty="0">
                <a:solidFill>
                  <a:srgbClr val="FF0000"/>
                </a:solidFill>
              </a:rPr>
              <a:t>And a different teacher comes instead.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When the visiting teacher hangs up her hat</a:t>
            </a:r>
          </a:p>
          <a:p>
            <a:r>
              <a:rPr lang="en-GB" dirty="0">
                <a:solidFill>
                  <a:srgbClr val="FF0000"/>
                </a:solidFill>
              </a:rPr>
              <a:t>Writes the date on the board, does this or that</a:t>
            </a:r>
          </a:p>
          <a:p>
            <a:r>
              <a:rPr lang="en-GB" dirty="0">
                <a:solidFill>
                  <a:srgbClr val="FF0000"/>
                </a:solidFill>
              </a:rPr>
              <a:t>Always remember, you have to say this,</a:t>
            </a:r>
          </a:p>
          <a:p>
            <a:r>
              <a:rPr lang="en-GB" dirty="0">
                <a:solidFill>
                  <a:srgbClr val="FF0000"/>
                </a:solidFill>
              </a:rPr>
              <a:t>OUR teacher never does that, Miss!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When you want to change places or wander about</a:t>
            </a:r>
          </a:p>
          <a:p>
            <a:r>
              <a:rPr lang="en-GB" dirty="0">
                <a:solidFill>
                  <a:srgbClr val="FF0000"/>
                </a:solidFill>
              </a:rPr>
              <a:t>Or feel like getting the guinea pig out</a:t>
            </a:r>
          </a:p>
          <a:p>
            <a:r>
              <a:rPr lang="en-GB" dirty="0">
                <a:solidFill>
                  <a:srgbClr val="FF0000"/>
                </a:solidFill>
              </a:rPr>
              <a:t>Never forget, the message is this,</a:t>
            </a:r>
          </a:p>
          <a:p>
            <a:r>
              <a:rPr lang="en-GB" dirty="0">
                <a:solidFill>
                  <a:srgbClr val="FF0000"/>
                </a:solidFill>
              </a:rPr>
              <a:t>OUR teacher always lets us, Miss!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Then, when your teacher returns the next day</a:t>
            </a:r>
          </a:p>
          <a:p>
            <a:r>
              <a:rPr lang="en-GB" dirty="0">
                <a:solidFill>
                  <a:srgbClr val="FF0000"/>
                </a:solidFill>
              </a:rPr>
              <a:t>And complains about the paint or the clay</a:t>
            </a:r>
          </a:p>
          <a:p>
            <a:r>
              <a:rPr lang="en-GB" dirty="0">
                <a:solidFill>
                  <a:srgbClr val="FF0000"/>
                </a:solidFill>
              </a:rPr>
              <a:t>Remember these words, you just say this:</a:t>
            </a:r>
          </a:p>
          <a:p>
            <a:r>
              <a:rPr lang="en-GB" dirty="0">
                <a:solidFill>
                  <a:srgbClr val="FF0000"/>
                </a:solidFill>
              </a:rPr>
              <a:t>That OTHER teacher told us to, Miss!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241719"/>
            <a:ext cx="1567338" cy="15673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69426" y="794555"/>
            <a:ext cx="4638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does ‘complain’ mean?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1927855"/>
            <a:ext cx="1566000" cy="1566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69423" y="2295356"/>
            <a:ext cx="4638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pet is mentioned in the poem?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3612653"/>
            <a:ext cx="1566000" cy="1566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69424" y="3980154"/>
            <a:ext cx="4638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do you think the supply teacher feels teaching this class?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5293865"/>
            <a:ext cx="1566000" cy="1566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169422" y="5661366"/>
            <a:ext cx="4638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Why has Allan </a:t>
            </a:r>
            <a:r>
              <a:rPr lang="en-GB" sz="2400" dirty="0" err="1"/>
              <a:t>Ahlberg</a:t>
            </a:r>
            <a:r>
              <a:rPr lang="en-GB" sz="2400" dirty="0"/>
              <a:t> written some words in capital letters?</a:t>
            </a:r>
          </a:p>
        </p:txBody>
      </p:sp>
    </p:spTree>
    <p:extLst>
      <p:ext uri="{BB962C8B-B14F-4D97-AF65-F5344CB8AC3E}">
        <p14:creationId xmlns:p14="http://schemas.microsoft.com/office/powerpoint/2010/main" val="2387643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530" y="225287"/>
            <a:ext cx="11622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About the Teeth of Sharks </a:t>
            </a:r>
          </a:p>
          <a:p>
            <a:r>
              <a:rPr lang="en-GB" sz="2400" b="1" u="sng" dirty="0"/>
              <a:t>John Ciardi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7747" y="1552549"/>
            <a:ext cx="45189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A thing about a shark is  - teeth</a:t>
            </a:r>
          </a:p>
          <a:p>
            <a:r>
              <a:rPr lang="en-GB" sz="2400" dirty="0">
                <a:solidFill>
                  <a:srgbClr val="FF0000"/>
                </a:solidFill>
              </a:rPr>
              <a:t>One row above, one row beneath.</a:t>
            </a:r>
          </a:p>
          <a:p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Now take a close look. Do you find</a:t>
            </a:r>
          </a:p>
          <a:p>
            <a:r>
              <a:rPr lang="en-GB" sz="2400" dirty="0">
                <a:solidFill>
                  <a:srgbClr val="FF0000"/>
                </a:solidFill>
              </a:rPr>
              <a:t>It has another row behind?</a:t>
            </a:r>
          </a:p>
          <a:p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Still closer – here, I’ll hold your hat</a:t>
            </a:r>
          </a:p>
          <a:p>
            <a:r>
              <a:rPr lang="en-GB" sz="2400" dirty="0">
                <a:solidFill>
                  <a:srgbClr val="FF0000"/>
                </a:solidFill>
              </a:rPr>
              <a:t>Has it a third row behind that?</a:t>
            </a:r>
          </a:p>
          <a:p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Now look in and…Look out! Oh my,</a:t>
            </a:r>
          </a:p>
          <a:p>
            <a:r>
              <a:rPr lang="en-GB" sz="2400" dirty="0">
                <a:solidFill>
                  <a:srgbClr val="FF0000"/>
                </a:solidFill>
              </a:rPr>
              <a:t>I’ll never know now!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Well, goodbye.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241719"/>
            <a:ext cx="1567338" cy="15673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69426" y="794555"/>
            <a:ext cx="4638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does beneath mean?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1927855"/>
            <a:ext cx="1566000" cy="1566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69425" y="2480022"/>
            <a:ext cx="4638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Which words rhyme with find?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3612653"/>
            <a:ext cx="1566000" cy="1566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69424" y="3980154"/>
            <a:ext cx="4638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Why does he/she offer to hold the other person’s hat?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5293865"/>
            <a:ext cx="1566000" cy="1566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169423" y="5661365"/>
            <a:ext cx="4638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does the poet surprise us?/make us laugh at the end?</a:t>
            </a:r>
          </a:p>
        </p:txBody>
      </p:sp>
    </p:spTree>
    <p:extLst>
      <p:ext uri="{BB962C8B-B14F-4D97-AF65-F5344CB8AC3E}">
        <p14:creationId xmlns:p14="http://schemas.microsoft.com/office/powerpoint/2010/main" val="2908589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530" y="225287"/>
            <a:ext cx="11622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When Daddy Fell Into the Pond </a:t>
            </a:r>
          </a:p>
          <a:p>
            <a:r>
              <a:rPr lang="en-GB" sz="2400" b="1" u="sng" dirty="0"/>
              <a:t>Alfred Noyes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205948"/>
            <a:ext cx="451899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Everyone grumbled. The sky was grey.</a:t>
            </a:r>
          </a:p>
          <a:p>
            <a:r>
              <a:rPr lang="en-GB" dirty="0">
                <a:solidFill>
                  <a:srgbClr val="FF0000"/>
                </a:solidFill>
              </a:rPr>
              <a:t>We had nothing to do and nothing to say.</a:t>
            </a:r>
          </a:p>
          <a:p>
            <a:r>
              <a:rPr lang="en-GB" dirty="0">
                <a:solidFill>
                  <a:srgbClr val="FF0000"/>
                </a:solidFill>
              </a:rPr>
              <a:t>We were nearing the end of a dismal day,</a:t>
            </a:r>
          </a:p>
          <a:p>
            <a:r>
              <a:rPr lang="en-GB" dirty="0">
                <a:solidFill>
                  <a:srgbClr val="FF0000"/>
                </a:solidFill>
              </a:rPr>
              <a:t>And then there seemed to be nothing beyond,</a:t>
            </a:r>
          </a:p>
          <a:p>
            <a:r>
              <a:rPr lang="en-GB" dirty="0">
                <a:solidFill>
                  <a:srgbClr val="FF0000"/>
                </a:solidFill>
              </a:rPr>
              <a:t>The Daddy fell into the pond!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And everyone’s face grew merry and bright,</a:t>
            </a:r>
          </a:p>
          <a:p>
            <a:r>
              <a:rPr lang="en-GB" dirty="0">
                <a:solidFill>
                  <a:srgbClr val="FF0000"/>
                </a:solidFill>
              </a:rPr>
              <a:t>And Timothy danced for sheer delight,</a:t>
            </a:r>
          </a:p>
          <a:p>
            <a:r>
              <a:rPr lang="en-GB" dirty="0">
                <a:solidFill>
                  <a:srgbClr val="FF0000"/>
                </a:solidFill>
              </a:rPr>
              <a:t>“Give me the camera, quick, oh quick!</a:t>
            </a:r>
          </a:p>
          <a:p>
            <a:r>
              <a:rPr lang="en-GB" dirty="0">
                <a:solidFill>
                  <a:srgbClr val="FF0000"/>
                </a:solidFill>
              </a:rPr>
              <a:t>He’s crawling out of the duckweed!” Click!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Then the gardener suddenly slapped his knee,</a:t>
            </a:r>
          </a:p>
          <a:p>
            <a:r>
              <a:rPr lang="en-GB" dirty="0">
                <a:solidFill>
                  <a:srgbClr val="FF0000"/>
                </a:solidFill>
              </a:rPr>
              <a:t>And doubled up, shaking silently,</a:t>
            </a:r>
          </a:p>
          <a:p>
            <a:r>
              <a:rPr lang="en-GB" dirty="0">
                <a:solidFill>
                  <a:srgbClr val="FF0000"/>
                </a:solidFill>
              </a:rPr>
              <a:t>And the ducks all quacked as if they were daft,</a:t>
            </a:r>
          </a:p>
          <a:p>
            <a:r>
              <a:rPr lang="en-GB" dirty="0">
                <a:solidFill>
                  <a:srgbClr val="FF0000"/>
                </a:solidFill>
              </a:rPr>
              <a:t>And it sounded as if the old drake laughed.</a:t>
            </a:r>
          </a:p>
          <a:p>
            <a:r>
              <a:rPr lang="en-GB" dirty="0">
                <a:solidFill>
                  <a:srgbClr val="FF0000"/>
                </a:solidFill>
              </a:rPr>
              <a:t>Oh, there wasn’t a thing that didn’t respond,</a:t>
            </a:r>
          </a:p>
          <a:p>
            <a:r>
              <a:rPr lang="en-GB" dirty="0">
                <a:solidFill>
                  <a:srgbClr val="FF0000"/>
                </a:solidFill>
              </a:rPr>
              <a:t>When Daddy fell into the pond!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241719"/>
            <a:ext cx="1567338" cy="15673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69426" y="794555"/>
            <a:ext cx="4638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is a drake?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1927855"/>
            <a:ext cx="1566000" cy="1566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69422" y="2387354"/>
            <a:ext cx="4638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Who danced for sheer delight?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3612653"/>
            <a:ext cx="1566000" cy="1566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69424" y="3980154"/>
            <a:ext cx="4638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Why do you think the gardener laughed silently?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5293865"/>
            <a:ext cx="1566000" cy="1566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169423" y="5476700"/>
            <a:ext cx="4638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rhyming pattern has the poet chosen to use?</a:t>
            </a:r>
          </a:p>
        </p:txBody>
      </p:sp>
    </p:spTree>
    <p:extLst>
      <p:ext uri="{BB962C8B-B14F-4D97-AF65-F5344CB8AC3E}">
        <p14:creationId xmlns:p14="http://schemas.microsoft.com/office/powerpoint/2010/main" val="410062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530" y="225287"/>
            <a:ext cx="11622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Bed in Summer </a:t>
            </a:r>
          </a:p>
          <a:p>
            <a:r>
              <a:rPr lang="en-GB" sz="2400" b="1" u="sng" dirty="0"/>
              <a:t>Robert Louis Stevenson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205948"/>
            <a:ext cx="451899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In winter I get up at night</a:t>
            </a:r>
          </a:p>
          <a:p>
            <a:r>
              <a:rPr lang="en-GB" sz="2000" dirty="0">
                <a:solidFill>
                  <a:srgbClr val="FF0000"/>
                </a:solidFill>
              </a:rPr>
              <a:t>And dress by yellow candle light</a:t>
            </a:r>
          </a:p>
          <a:p>
            <a:r>
              <a:rPr lang="en-GB" sz="2000" dirty="0">
                <a:solidFill>
                  <a:srgbClr val="FF0000"/>
                </a:solidFill>
              </a:rPr>
              <a:t>In summer, quite the other way,</a:t>
            </a:r>
          </a:p>
          <a:p>
            <a:r>
              <a:rPr lang="en-GB" sz="2000" dirty="0">
                <a:solidFill>
                  <a:srgbClr val="FF0000"/>
                </a:solidFill>
              </a:rPr>
              <a:t>I have to go to bed by day.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I have to go to bed and see</a:t>
            </a:r>
          </a:p>
          <a:p>
            <a:r>
              <a:rPr lang="en-GB" sz="2000" dirty="0">
                <a:solidFill>
                  <a:srgbClr val="FF0000"/>
                </a:solidFill>
              </a:rPr>
              <a:t>The birds still hopping on the tree,</a:t>
            </a:r>
          </a:p>
          <a:p>
            <a:r>
              <a:rPr lang="en-GB" sz="2000" dirty="0">
                <a:solidFill>
                  <a:srgbClr val="FF0000"/>
                </a:solidFill>
              </a:rPr>
              <a:t>Or hear the grown-up people’s feet,</a:t>
            </a:r>
          </a:p>
          <a:p>
            <a:r>
              <a:rPr lang="en-GB" sz="2000" dirty="0">
                <a:solidFill>
                  <a:srgbClr val="FF0000"/>
                </a:solidFill>
              </a:rPr>
              <a:t>Still going past me in the street.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And does it not seem hard to you,</a:t>
            </a:r>
          </a:p>
          <a:p>
            <a:r>
              <a:rPr lang="en-GB" sz="2000" dirty="0">
                <a:solidFill>
                  <a:srgbClr val="FF0000"/>
                </a:solidFill>
              </a:rPr>
              <a:t>When all the sky is clear and blue,</a:t>
            </a:r>
          </a:p>
          <a:p>
            <a:r>
              <a:rPr lang="en-GB" sz="2000" dirty="0">
                <a:solidFill>
                  <a:srgbClr val="FF0000"/>
                </a:solidFill>
              </a:rPr>
              <a:t>And I should like so much to play,</a:t>
            </a:r>
          </a:p>
          <a:p>
            <a:r>
              <a:rPr lang="en-GB" sz="2000" dirty="0">
                <a:solidFill>
                  <a:srgbClr val="FF0000"/>
                </a:solidFill>
              </a:rPr>
              <a:t>To have to go to bed by day?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241719"/>
            <a:ext cx="1567338" cy="15673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69423" y="640785"/>
            <a:ext cx="4638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does the poet mean by ‘quite the other way’?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1927855"/>
            <a:ext cx="1566000" cy="1566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69425" y="2480022"/>
            <a:ext cx="4638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is hopping on the tree?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3612653"/>
            <a:ext cx="1566000" cy="1566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69423" y="3924202"/>
            <a:ext cx="4638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Why is the child having to ‘go to bed by day’?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5293865"/>
            <a:ext cx="1566000" cy="1566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169423" y="5476700"/>
            <a:ext cx="4638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words has the poet used to show that the child is unhappy about going to bed?</a:t>
            </a:r>
          </a:p>
        </p:txBody>
      </p:sp>
    </p:spTree>
    <p:extLst>
      <p:ext uri="{BB962C8B-B14F-4D97-AF65-F5344CB8AC3E}">
        <p14:creationId xmlns:p14="http://schemas.microsoft.com/office/powerpoint/2010/main" val="420805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530" y="225287"/>
            <a:ext cx="11622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Bubble Bath</a:t>
            </a:r>
          </a:p>
          <a:p>
            <a:r>
              <a:rPr lang="en-GB" sz="2400" b="1" u="sng" dirty="0"/>
              <a:t>Gareth Lancaster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765" y="1205948"/>
            <a:ext cx="52442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I emptied the bubble baths into the tub</a:t>
            </a:r>
          </a:p>
          <a:p>
            <a:r>
              <a:rPr lang="en-GB" sz="2000" dirty="0">
                <a:solidFill>
                  <a:srgbClr val="FF0000"/>
                </a:solidFill>
              </a:rPr>
              <a:t>Determined to get myself thoroughly scrubbed</a:t>
            </a:r>
          </a:p>
          <a:p>
            <a:r>
              <a:rPr lang="en-GB" sz="2000" dirty="0">
                <a:solidFill>
                  <a:srgbClr val="FF0000"/>
                </a:solidFill>
              </a:rPr>
              <a:t>The bottle had said, ‘ONLY ONE CAP OR TWO’</a:t>
            </a:r>
          </a:p>
          <a:p>
            <a:r>
              <a:rPr lang="en-GB" sz="2000" dirty="0">
                <a:solidFill>
                  <a:srgbClr val="FF0000"/>
                </a:solidFill>
              </a:rPr>
              <a:t>So I poured in the lot to see what it would do!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That still didn’t seem quite enough to get clean</a:t>
            </a:r>
          </a:p>
          <a:p>
            <a:r>
              <a:rPr lang="en-GB" sz="2000" dirty="0">
                <a:solidFill>
                  <a:srgbClr val="FF0000"/>
                </a:solidFill>
              </a:rPr>
              <a:t>So I followed it up with another fifteen</a:t>
            </a:r>
          </a:p>
          <a:p>
            <a:r>
              <a:rPr lang="en-GB" sz="2000" dirty="0">
                <a:solidFill>
                  <a:srgbClr val="FF0000"/>
                </a:solidFill>
              </a:rPr>
              <a:t>The three bars of soap and a dozen shampoo</a:t>
            </a:r>
          </a:p>
          <a:p>
            <a:r>
              <a:rPr lang="en-GB" sz="2000" dirty="0">
                <a:solidFill>
                  <a:srgbClr val="FF0000"/>
                </a:solidFill>
              </a:rPr>
              <a:t>And two broken bath bombs to finish my brew!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I’ll cut to the chase, this did not turn out well,</a:t>
            </a:r>
          </a:p>
          <a:p>
            <a:r>
              <a:rPr lang="en-GB" sz="2000" dirty="0">
                <a:solidFill>
                  <a:srgbClr val="FF0000"/>
                </a:solidFill>
              </a:rPr>
              <a:t>As the burbling, foaming bath bubbles did swell,</a:t>
            </a:r>
          </a:p>
          <a:p>
            <a:r>
              <a:rPr lang="en-GB" sz="2000" dirty="0">
                <a:solidFill>
                  <a:srgbClr val="FF0000"/>
                </a:solidFill>
              </a:rPr>
              <a:t>It wasn’t all bad, I was clean and smelled sweet,</a:t>
            </a:r>
          </a:p>
          <a:p>
            <a:r>
              <a:rPr lang="en-GB" sz="2000" dirty="0">
                <a:solidFill>
                  <a:srgbClr val="FF0000"/>
                </a:solidFill>
              </a:rPr>
              <a:t>But outside my soap suds had buried the street!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241719"/>
            <a:ext cx="1567338" cy="15673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69426" y="794555"/>
            <a:ext cx="4638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does the word ‘brew’ mean?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1927855"/>
            <a:ext cx="1566000" cy="1566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69423" y="2295356"/>
            <a:ext cx="4638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many bars of soap went into the bath?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3612653"/>
            <a:ext cx="1566000" cy="1566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69424" y="3980154"/>
            <a:ext cx="4638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sort of person do you think this child is and why?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46" y="5293865"/>
            <a:ext cx="1566000" cy="1566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169423" y="5476700"/>
            <a:ext cx="4638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Why has the poet written some words in capital letters?</a:t>
            </a:r>
          </a:p>
        </p:txBody>
      </p:sp>
    </p:spTree>
    <p:extLst>
      <p:ext uri="{BB962C8B-B14F-4D97-AF65-F5344CB8AC3E}">
        <p14:creationId xmlns:p14="http://schemas.microsoft.com/office/powerpoint/2010/main" val="555579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971</Words>
  <Application>Microsoft Office PowerPoint</Application>
  <PresentationFormat>Widescreen</PresentationFormat>
  <Paragraphs>134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Rhoda Wilson</dc:creator>
  <cp:lastModifiedBy>Richard Fell</cp:lastModifiedBy>
  <cp:revision>9</cp:revision>
  <dcterms:created xsi:type="dcterms:W3CDTF">2016-10-09T14:55:04Z</dcterms:created>
  <dcterms:modified xsi:type="dcterms:W3CDTF">2020-03-24T13:32:13Z</dcterms:modified>
</cp:coreProperties>
</file>